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73"/>
  </p:handoutMasterIdLst>
  <p:sldIdLst>
    <p:sldId id="257" r:id="rId3"/>
    <p:sldId id="363" r:id="rId5"/>
    <p:sldId id="275" r:id="rId6"/>
    <p:sldId id="279" r:id="rId7"/>
    <p:sldId id="281" r:id="rId8"/>
    <p:sldId id="283" r:id="rId9"/>
    <p:sldId id="364" r:id="rId10"/>
    <p:sldId id="284" r:id="rId11"/>
    <p:sldId id="285" r:id="rId12"/>
    <p:sldId id="428" r:id="rId13"/>
    <p:sldId id="431" r:id="rId14"/>
    <p:sldId id="432" r:id="rId15"/>
    <p:sldId id="429" r:id="rId16"/>
    <p:sldId id="433" r:id="rId17"/>
    <p:sldId id="366" r:id="rId18"/>
    <p:sldId id="365" r:id="rId19"/>
    <p:sldId id="355" r:id="rId20"/>
    <p:sldId id="294" r:id="rId21"/>
    <p:sldId id="372" r:id="rId22"/>
    <p:sldId id="295" r:id="rId23"/>
    <p:sldId id="488" r:id="rId24"/>
    <p:sldId id="435" r:id="rId25"/>
    <p:sldId id="298" r:id="rId26"/>
    <p:sldId id="300" r:id="rId27"/>
    <p:sldId id="301" r:id="rId28"/>
    <p:sldId id="436" r:id="rId29"/>
    <p:sldId id="303" r:id="rId30"/>
    <p:sldId id="304" r:id="rId31"/>
    <p:sldId id="356" r:id="rId32"/>
    <p:sldId id="305" r:id="rId33"/>
    <p:sldId id="306" r:id="rId34"/>
    <p:sldId id="307" r:id="rId35"/>
    <p:sldId id="308" r:id="rId36"/>
    <p:sldId id="309" r:id="rId37"/>
    <p:sldId id="310" r:id="rId38"/>
    <p:sldId id="311" r:id="rId39"/>
    <p:sldId id="312" r:id="rId40"/>
    <p:sldId id="318" r:id="rId41"/>
    <p:sldId id="319" r:id="rId42"/>
    <p:sldId id="489" r:id="rId43"/>
    <p:sldId id="490" r:id="rId44"/>
    <p:sldId id="357" r:id="rId45"/>
    <p:sldId id="329" r:id="rId46"/>
    <p:sldId id="330" r:id="rId47"/>
    <p:sldId id="331" r:id="rId48"/>
    <p:sldId id="358" r:id="rId49"/>
    <p:sldId id="368" r:id="rId50"/>
    <p:sldId id="333" r:id="rId51"/>
    <p:sldId id="359" r:id="rId52"/>
    <p:sldId id="335" r:id="rId53"/>
    <p:sldId id="336" r:id="rId54"/>
    <p:sldId id="337" r:id="rId55"/>
    <p:sldId id="338" r:id="rId56"/>
    <p:sldId id="339" r:id="rId57"/>
    <p:sldId id="340" r:id="rId58"/>
    <p:sldId id="362"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69" r:id="rId72"/>
  </p:sldIdLst>
  <p:sldSz cx="12192000" cy="6858000"/>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8DC"/>
    <a:srgbClr val="0000FF"/>
    <a:srgbClr val="D5EEFF"/>
    <a:srgbClr val="D6EEFF"/>
    <a:srgbClr val="0033CC"/>
    <a:srgbClr val="000000"/>
    <a:srgbClr val="E6E6E6"/>
    <a:srgbClr val="9F9F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360" autoAdjust="0"/>
  </p:normalViewPr>
  <p:slideViewPr>
    <p:cSldViewPr snapToGrid="0">
      <p:cViewPr varScale="1">
        <p:scale>
          <a:sx n="61" d="100"/>
          <a:sy n="61" d="100"/>
        </p:scale>
        <p:origin x="568" y="44"/>
      </p:cViewPr>
      <p:guideLst/>
    </p:cSldViewPr>
  </p:slideViewPr>
  <p:notesTextViewPr>
    <p:cViewPr>
      <p:scale>
        <a:sx n="1" d="1"/>
        <a:sy n="1" d="1"/>
      </p:scale>
      <p:origin x="0" y="0"/>
    </p:cViewPr>
  </p:notesText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gs" Target="tags/tag1.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65E49-D195-432D-8F28-230D9A8C6C8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D9BB29-4DC0-4D30-880D-404EB8DA087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6E594-5FF7-4327-8936-581CD19B0A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7DBAA-765C-4A04-862F-E589233B003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solidFill>
                <a:srgbClr val="00B050"/>
              </a:solidFill>
              <a:cs typeface="+mn-ea"/>
              <a:sym typeface="+mn-l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1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136" y="51042"/>
            <a:ext cx="656987" cy="65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756460"/>
            <a:ext cx="121920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文本框 9"/>
          <p:cNvSpPr txBox="1"/>
          <p:nvPr userDrawn="1"/>
        </p:nvSpPr>
        <p:spPr>
          <a:xfrm>
            <a:off x="11732261" y="6513607"/>
            <a:ext cx="497252" cy="400110"/>
          </a:xfrm>
          <a:prstGeom prst="rect">
            <a:avLst/>
          </a:prstGeom>
          <a:noFill/>
        </p:spPr>
        <p:txBody>
          <a:bodyPr wrap="none" rtlCol="0">
            <a:spAutoFit/>
          </a:bodyPr>
          <a:lstStyle/>
          <a:p>
            <a:fld id="{112CCA85-3D2C-4D2E-97E5-5FA00D7F5DB2}" type="slidenum">
              <a:rPr lang="zh-CN" altLang="en-US" sz="2000" b="1" smtClean="0">
                <a:solidFill>
                  <a:srgbClr val="002060"/>
                </a:solidFill>
              </a:rPr>
            </a:fld>
            <a:endParaRPr lang="zh-CN" altLang="en-US" sz="2000" b="1" dirty="0">
              <a:solidFill>
                <a:srgbClr val="00206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hyperlink" Target="https://blog.csdn.net/oMengLiShuiXiang1234/article/details/49535393?utm_medium=distribute.pc_relevant.none-task-blog-BlogCommendFromMachineLearnPai2-1.channel_param&amp;depth_1-utm_source=distribute.pc_relevant.none-task-blog-BlogCommendFromMachineLearnPai2-1.channel_para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47.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8.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51.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jpeg"/></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35.xml"/><Relationship Id="rId8" Type="http://schemas.openxmlformats.org/officeDocument/2006/relationships/slideLayout" Target="../slideLayouts/slideLayout1.xml"/><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jpe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62.jpe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71.png"/><Relationship Id="rId1"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9" Type="http://schemas.openxmlformats.org/officeDocument/2006/relationships/hyperlink" Target="http://faculty.bjtu.edu.cn/9430/" TargetMode="External"/><Relationship Id="rId8" Type="http://schemas.openxmlformats.org/officeDocument/2006/relationships/hyperlink" Target="http://faculty.bjtu.edu.cn/9374/" TargetMode="External"/><Relationship Id="rId7" Type="http://schemas.openxmlformats.org/officeDocument/2006/relationships/hyperlink" Target="http://faculty.bjtu.edu.cn/9076/" TargetMode="External"/><Relationship Id="rId6" Type="http://schemas.openxmlformats.org/officeDocument/2006/relationships/hyperlink" Target="http://faculty.bjtu.edu.cn/8902/" TargetMode="External"/><Relationship Id="rId5" Type="http://schemas.openxmlformats.org/officeDocument/2006/relationships/hyperlink" Target="http://faculty.bjtu.edu.cn/8793/" TargetMode="External"/><Relationship Id="rId4" Type="http://schemas.openxmlformats.org/officeDocument/2006/relationships/hyperlink" Target="http://faculty.bjtu.edu.cn/9371/" TargetMode="External"/><Relationship Id="rId3" Type="http://schemas.openxmlformats.org/officeDocument/2006/relationships/hyperlink" Target="http://faculty.bjtu.edu.cn/9129/" TargetMode="External"/><Relationship Id="rId2" Type="http://schemas.openxmlformats.org/officeDocument/2006/relationships/hyperlink" Target="http://faculty.bjtu.edu.cn/6463/" TargetMode="External"/><Relationship Id="rId12" Type="http://schemas.openxmlformats.org/officeDocument/2006/relationships/notesSlide" Target="../notesSlides/notesSlide40.xml"/><Relationship Id="rId11" Type="http://schemas.openxmlformats.org/officeDocument/2006/relationships/slideLayout" Target="../slideLayouts/slideLayout2.xml"/><Relationship Id="rId10" Type="http://schemas.openxmlformats.org/officeDocument/2006/relationships/image" Target="../media/image73.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0" y="2432970"/>
            <a:ext cx="1219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eaLnBrk="0" hangingPunct="0">
              <a:lnSpc>
                <a:spcPct val="90000"/>
              </a:lnSpc>
              <a:spcAft>
                <a:spcPct val="20000"/>
              </a:spcAft>
              <a:defRPr sz="3200" b="1">
                <a:solidFill>
                  <a:srgbClr val="666666"/>
                </a:solidFill>
                <a:latin typeface="微软雅黑" panose="020B0503020204020204" pitchFamily="34" charset="-122"/>
                <a:ea typeface="微软雅黑" panose="020B0503020204020204" pitchFamily="34" charset="-122"/>
                <a:cs typeface="+mj-cs"/>
              </a:defRPr>
            </a:lvl1pPr>
            <a:lvl2pPr eaLnBrk="0" hangingPunct="0">
              <a:lnSpc>
                <a:spcPct val="85000"/>
              </a:lnSpc>
              <a:spcBef>
                <a:spcPct val="0"/>
              </a:spcBef>
              <a:defRPr sz="2400" b="1">
                <a:solidFill>
                  <a:schemeClr val="accent1"/>
                </a:solidFill>
              </a:defRPr>
            </a:lvl2pPr>
            <a:lvl3pPr eaLnBrk="0" hangingPunct="0">
              <a:lnSpc>
                <a:spcPct val="85000"/>
              </a:lnSpc>
              <a:spcBef>
                <a:spcPct val="0"/>
              </a:spcBef>
              <a:defRPr sz="2400" b="1">
                <a:solidFill>
                  <a:schemeClr val="accent1"/>
                </a:solidFill>
              </a:defRPr>
            </a:lvl3pPr>
            <a:lvl4pPr eaLnBrk="0" hangingPunct="0">
              <a:lnSpc>
                <a:spcPct val="85000"/>
              </a:lnSpc>
              <a:spcBef>
                <a:spcPct val="0"/>
              </a:spcBef>
              <a:defRPr sz="2400" b="1">
                <a:solidFill>
                  <a:schemeClr val="accent1"/>
                </a:solidFill>
              </a:defRPr>
            </a:lvl4pPr>
            <a:lvl5pPr eaLnBrk="0" hangingPunct="0">
              <a:lnSpc>
                <a:spcPct val="85000"/>
              </a:lnSpc>
              <a:spcBef>
                <a:spcPct val="0"/>
              </a:spcBef>
              <a:defRPr sz="2400" b="1">
                <a:solidFill>
                  <a:schemeClr val="accent1"/>
                </a:solidFill>
              </a:defRPr>
            </a:lvl5pPr>
            <a:lvl6pPr marL="457200" fontAlgn="base">
              <a:lnSpc>
                <a:spcPct val="85000"/>
              </a:lnSpc>
              <a:spcBef>
                <a:spcPct val="0"/>
              </a:spcBef>
              <a:spcAft>
                <a:spcPct val="0"/>
              </a:spcAft>
              <a:defRPr sz="2400" b="1">
                <a:solidFill>
                  <a:schemeClr val="accent1"/>
                </a:solidFill>
              </a:defRPr>
            </a:lvl6pPr>
            <a:lvl7pPr marL="914400" fontAlgn="base">
              <a:lnSpc>
                <a:spcPct val="85000"/>
              </a:lnSpc>
              <a:spcBef>
                <a:spcPct val="0"/>
              </a:spcBef>
              <a:spcAft>
                <a:spcPct val="0"/>
              </a:spcAft>
              <a:defRPr sz="2400" b="1">
                <a:solidFill>
                  <a:schemeClr val="accent1"/>
                </a:solidFill>
              </a:defRPr>
            </a:lvl7pPr>
            <a:lvl8pPr marL="1371600" fontAlgn="base">
              <a:lnSpc>
                <a:spcPct val="85000"/>
              </a:lnSpc>
              <a:spcBef>
                <a:spcPct val="0"/>
              </a:spcBef>
              <a:spcAft>
                <a:spcPct val="0"/>
              </a:spcAft>
              <a:defRPr sz="2400" b="1">
                <a:solidFill>
                  <a:schemeClr val="accent1"/>
                </a:solidFill>
              </a:defRPr>
            </a:lvl8pPr>
            <a:lvl9pPr marL="1828800" fontAlgn="base">
              <a:lnSpc>
                <a:spcPct val="85000"/>
              </a:lnSpc>
              <a:spcBef>
                <a:spcPct val="0"/>
              </a:spcBef>
              <a:spcAft>
                <a:spcPct val="0"/>
              </a:spcAft>
              <a:defRPr sz="2400" b="1">
                <a:solidFill>
                  <a:schemeClr val="accent1"/>
                </a:solidFill>
              </a:defRPr>
            </a:lvl9pPr>
          </a:lstStyle>
          <a:p>
            <a:pPr algn="ctr" fontAlgn="auto">
              <a:spcBef>
                <a:spcPts val="0"/>
              </a:spcBef>
              <a:buClrTx/>
              <a:buSzTx/>
              <a:buNone/>
            </a:pPr>
            <a:r>
              <a:rPr lang="zh-CN" altLang="en-US" sz="6000" dirty="0">
                <a:solidFill>
                  <a:srgbClr val="0000FF"/>
                </a:solidFill>
                <a:latin typeface="+mn-lt"/>
                <a:ea typeface="+mn-ea"/>
                <a:cs typeface="+mn-ea"/>
                <a:sym typeface="+mn-lt"/>
              </a:rPr>
              <a:t>第十讲  无监督模型</a:t>
            </a:r>
            <a:endParaRPr lang="en-US" altLang="zh-CN" sz="6000" dirty="0">
              <a:solidFill>
                <a:srgbClr val="0000FF"/>
              </a:solidFill>
              <a:latin typeface="+mn-lt"/>
              <a:ea typeface="+mn-ea"/>
              <a:cs typeface="+mn-ea"/>
              <a:sym typeface="+mn-lt"/>
            </a:endParaRPr>
          </a:p>
        </p:txBody>
      </p:sp>
      <p:pic>
        <p:nvPicPr>
          <p:cNvPr id="6"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388" y="92606"/>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sp>
        <p:nvSpPr>
          <p:cNvPr id="8" name="标题 1"/>
          <p:cNvSpPr txBox="1"/>
          <p:nvPr/>
        </p:nvSpPr>
        <p:spPr>
          <a:xfrm>
            <a:off x="6864015" y="111980"/>
            <a:ext cx="5213684"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r>
              <a:rPr lang="zh-CN" altLang="en-US" sz="2800" b="1" dirty="0">
                <a:solidFill>
                  <a:schemeClr val="accent2">
                    <a:lumMod val="75000"/>
                  </a:schemeClr>
                </a:solidFill>
                <a:latin typeface="+mn-lt"/>
                <a:ea typeface="+mn-ea"/>
                <a:cs typeface="+mn-ea"/>
                <a:sym typeface="+mn-lt"/>
              </a:rPr>
              <a:t>北京交通大学</a:t>
            </a:r>
            <a:r>
              <a:rPr lang="en-US" altLang="zh-CN" sz="2800" b="1" dirty="0">
                <a:solidFill>
                  <a:schemeClr val="accent2">
                    <a:lumMod val="75000"/>
                  </a:schemeClr>
                </a:solidFill>
                <a:latin typeface="+mn-lt"/>
                <a:ea typeface="+mn-ea"/>
                <a:cs typeface="+mn-ea"/>
                <a:sym typeface="+mn-lt"/>
              </a:rPr>
              <a:t>《</a:t>
            </a:r>
            <a:r>
              <a:rPr lang="zh-CN" altLang="en-US" sz="2800" b="1" dirty="0">
                <a:solidFill>
                  <a:schemeClr val="accent2">
                    <a:lumMod val="75000"/>
                  </a:schemeClr>
                </a:solidFill>
                <a:latin typeface="+mn-lt"/>
                <a:ea typeface="+mn-ea"/>
                <a:cs typeface="+mn-ea"/>
                <a:sym typeface="+mn-lt"/>
              </a:rPr>
              <a:t>深度学习</a:t>
            </a:r>
            <a:r>
              <a:rPr lang="en-US" altLang="zh-CN" sz="2800" b="1" dirty="0">
                <a:solidFill>
                  <a:schemeClr val="accent2">
                    <a:lumMod val="75000"/>
                  </a:schemeClr>
                </a:solidFill>
                <a:latin typeface="+mn-lt"/>
                <a:ea typeface="+mn-ea"/>
                <a:cs typeface="+mn-ea"/>
                <a:sym typeface="+mn-lt"/>
              </a:rPr>
              <a:t>》</a:t>
            </a:r>
            <a:r>
              <a:rPr lang="zh-CN" altLang="en-US" sz="2800" b="1" dirty="0">
                <a:solidFill>
                  <a:schemeClr val="accent2">
                    <a:lumMod val="75000"/>
                  </a:schemeClr>
                </a:solidFill>
                <a:latin typeface="+mn-lt"/>
                <a:ea typeface="+mn-ea"/>
                <a:cs typeface="+mn-ea"/>
                <a:sym typeface="+mn-lt"/>
              </a:rPr>
              <a:t>课件</a:t>
            </a:r>
            <a:endParaRPr lang="zh-CN" altLang="en-US" sz="2800" b="1" dirty="0">
              <a:solidFill>
                <a:schemeClr val="accent2">
                  <a:lumMod val="75000"/>
                </a:schemeClr>
              </a:solidFill>
              <a:latin typeface="+mn-lt"/>
              <a:ea typeface="+mn-ea"/>
              <a:cs typeface="+mn-ea"/>
              <a:sym typeface="+mn-lt"/>
            </a:endParaRPr>
          </a:p>
        </p:txBody>
      </p:sp>
      <p:sp>
        <p:nvSpPr>
          <p:cNvPr id="9" name="标题 1"/>
          <p:cNvSpPr txBox="1"/>
          <p:nvPr/>
        </p:nvSpPr>
        <p:spPr>
          <a:xfrm>
            <a:off x="2590800" y="5218681"/>
            <a:ext cx="7010400" cy="10027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zh-CN" altLang="en-US" sz="3200" b="1" dirty="0">
                <a:solidFill>
                  <a:srgbClr val="FFFF00"/>
                </a:solidFill>
                <a:latin typeface="+mn-lt"/>
                <a:ea typeface="+mn-ea"/>
                <a:cs typeface="+mn-ea"/>
                <a:sym typeface="+mn-lt"/>
              </a:rPr>
              <a:t>北京交通大学  </a:t>
            </a:r>
            <a:r>
              <a:rPr lang="en-US" altLang="zh-CN" sz="3200" b="1" dirty="0">
                <a:solidFill>
                  <a:srgbClr val="FFFF00"/>
                </a:solidFill>
                <a:latin typeface="+mn-lt"/>
                <a:ea typeface="+mn-ea"/>
                <a:cs typeface="+mn-ea"/>
                <a:sym typeface="+mn-lt"/>
              </a:rPr>
              <a:t>《</a:t>
            </a:r>
            <a:r>
              <a:rPr lang="zh-CN" altLang="en-US" sz="3200" b="1" dirty="0">
                <a:solidFill>
                  <a:srgbClr val="FFFF00"/>
                </a:solidFill>
                <a:latin typeface="+mn-lt"/>
                <a:ea typeface="+mn-ea"/>
                <a:cs typeface="+mn-ea"/>
                <a:sym typeface="+mn-lt"/>
              </a:rPr>
              <a:t>深度学习</a:t>
            </a:r>
            <a:r>
              <a:rPr lang="en-US" altLang="zh-CN" sz="3200" b="1" dirty="0">
                <a:solidFill>
                  <a:srgbClr val="FFFF00"/>
                </a:solidFill>
                <a:latin typeface="+mn-lt"/>
                <a:ea typeface="+mn-ea"/>
                <a:cs typeface="+mn-ea"/>
                <a:sym typeface="+mn-lt"/>
              </a:rPr>
              <a:t>》</a:t>
            </a:r>
            <a:r>
              <a:rPr lang="zh-CN" altLang="en-US" sz="3200" b="1" dirty="0">
                <a:solidFill>
                  <a:srgbClr val="FFFF00"/>
                </a:solidFill>
                <a:latin typeface="+mn-lt"/>
                <a:ea typeface="+mn-ea"/>
                <a:cs typeface="+mn-ea"/>
                <a:sym typeface="+mn-lt"/>
              </a:rPr>
              <a:t>课程组</a:t>
            </a:r>
            <a:endParaRPr lang="zh-CN" altLang="en-US" sz="3200" b="1" dirty="0">
              <a:solidFill>
                <a:srgbClr val="FFFF00"/>
              </a:solidFill>
              <a:latin typeface="+mn-lt"/>
              <a:ea typeface="+mn-ea"/>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p:nvPr/>
        </p:nvSpPr>
        <p:spPr>
          <a:xfrm>
            <a:off x="585382" y="1073024"/>
            <a:ext cx="10938714" cy="4754245"/>
          </a:xfrm>
          <a:prstGeom prst="rect">
            <a:avLst/>
          </a:prstGeom>
          <a:noFill/>
        </p:spPr>
        <p:txBody>
          <a:bodyPr wrap="square" lIns="0" tIns="0" rIns="0" rtlCol="0">
            <a:spAutoFit/>
          </a:bodyPr>
          <a:lstStyle/>
          <a:p>
            <a:pPr>
              <a:lnSpc>
                <a:spcPct val="150000"/>
              </a:lnSpc>
              <a:tabLst>
                <a:tab pos="342900" algn="l"/>
                <a:tab pos="457200" algn="l"/>
                <a:tab pos="3048000" algn="l"/>
                <a:tab pos="3238500" algn="l"/>
                <a:tab pos="33401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和多层神经网络一样，一次训练并不能确定连接权重，而是要不断重复这个过程，直到满足终止判断条件，而这个指标就是</a:t>
            </a:r>
            <a:r>
              <a:rPr lang="en-US" altLang="zh-CN" sz="2400" b="1" dirty="0">
                <a:solidFill>
                  <a:srgbClr val="000000"/>
                </a:solidFill>
                <a:cs typeface="+mn-ea"/>
                <a:sym typeface="+mn-lt"/>
              </a:rPr>
              <a:t>Hopfield</a:t>
            </a:r>
            <a:r>
              <a:rPr lang="en-US" altLang="zh-CN" sz="2400" dirty="0">
                <a:solidFill>
                  <a:srgbClr val="000000"/>
                </a:solidFill>
                <a:cs typeface="+mn-ea"/>
                <a:sym typeface="+mn-lt"/>
              </a:rPr>
              <a:t>神经网络的</a:t>
            </a:r>
            <a:r>
              <a:rPr lang="en-US" altLang="zh-CN" sz="2400" dirty="0">
                <a:solidFill>
                  <a:srgbClr val="FF0000"/>
                </a:solidFill>
                <a:cs typeface="+mn-ea"/>
                <a:sym typeface="+mn-lt"/>
              </a:rPr>
              <a:t>能量函数</a:t>
            </a:r>
            <a:r>
              <a:rPr lang="en-US" altLang="zh-CN" sz="2400" dirty="0">
                <a:cs typeface="+mn-ea"/>
                <a:sym typeface="+mn-lt"/>
              </a:rPr>
              <a:t> </a:t>
            </a:r>
            <a:r>
              <a:rPr lang="en-US" altLang="zh-CN" sz="2400" dirty="0">
                <a:solidFill>
                  <a:srgbClr val="FF0000"/>
                </a:solidFill>
                <a:cs typeface="+mn-ea"/>
                <a:sym typeface="+mn-lt"/>
              </a:rPr>
              <a:t>𝐸</a:t>
            </a:r>
            <a:endParaRPr lang="en-US" altLang="zh-CN" sz="2400" dirty="0">
              <a:solidFill>
                <a:srgbClr val="FF0000"/>
              </a:solidFill>
              <a:cs typeface="+mn-ea"/>
              <a:sym typeface="+mn-lt"/>
            </a:endParaRPr>
          </a:p>
          <a:p>
            <a:pPr>
              <a:lnSpc>
                <a:spcPct val="150000"/>
              </a:lnSpc>
            </a:pPr>
            <a:endParaRPr lang="en-US" altLang="zh-CN" dirty="0">
              <a:cs typeface="+mn-ea"/>
              <a:sym typeface="+mn-lt"/>
            </a:endParaRPr>
          </a:p>
          <a:p>
            <a:pPr>
              <a:lnSpc>
                <a:spcPct val="150000"/>
              </a:lnSpc>
            </a:pPr>
            <a:endParaRPr lang="en-US" altLang="zh-CN" dirty="0">
              <a:cs typeface="+mn-ea"/>
              <a:sym typeface="+mn-lt"/>
            </a:endParaRPr>
          </a:p>
          <a:p>
            <a:pPr>
              <a:lnSpc>
                <a:spcPct val="150000"/>
              </a:lnSpc>
            </a:pPr>
            <a:endParaRPr lang="en-US" altLang="zh-CN" dirty="0">
              <a:cs typeface="+mn-ea"/>
              <a:sym typeface="+mn-lt"/>
            </a:endParaRPr>
          </a:p>
          <a:p>
            <a:pPr>
              <a:lnSpc>
                <a:spcPct val="150000"/>
              </a:lnSpc>
            </a:pPr>
            <a:endParaRPr lang="en-US" altLang="zh-CN" dirty="0">
              <a:cs typeface="+mn-ea"/>
              <a:sym typeface="+mn-lt"/>
            </a:endParaRPr>
          </a:p>
          <a:p>
            <a:pPr>
              <a:lnSpc>
                <a:spcPct val="150000"/>
              </a:lnSpc>
            </a:pPr>
            <a:endParaRPr lang="en-US" altLang="zh-CN" dirty="0">
              <a:solidFill>
                <a:srgbClr val="000000"/>
              </a:solidFill>
              <a:cs typeface="+mn-ea"/>
              <a:sym typeface="+mn-lt"/>
            </a:endParaRPr>
          </a:p>
          <a:p>
            <a:pPr>
              <a:lnSpc>
                <a:spcPct val="150000"/>
              </a:lnSpc>
            </a:pPr>
            <a:r>
              <a:rPr lang="en-US" altLang="zh-CN" sz="2400" dirty="0">
                <a:solidFill>
                  <a:srgbClr val="000000"/>
                </a:solidFill>
                <a:cs typeface="+mn-ea"/>
                <a:sym typeface="+mn-lt"/>
              </a:rPr>
              <a:t>❑Hopfield</a:t>
            </a:r>
            <a:r>
              <a:rPr lang="zh-CN" altLang="en-US" sz="2400" dirty="0">
                <a:solidFill>
                  <a:srgbClr val="000000"/>
                </a:solidFill>
                <a:cs typeface="+mn-ea"/>
                <a:sym typeface="+mn-lt"/>
              </a:rPr>
              <a:t>网络权重对称（𝑤𝑖𝑗</a:t>
            </a:r>
            <a:r>
              <a:rPr lang="en-US" altLang="zh-CN" sz="2400" dirty="0">
                <a:solidFill>
                  <a:srgbClr val="000000"/>
                </a:solidFill>
                <a:cs typeface="+mn-ea"/>
                <a:sym typeface="+mn-lt"/>
              </a:rPr>
              <a:t>=</a:t>
            </a:r>
            <a:r>
              <a:rPr lang="zh-CN" altLang="en-US" sz="2400" dirty="0">
                <a:solidFill>
                  <a:srgbClr val="000000"/>
                </a:solidFill>
                <a:cs typeface="+mn-ea"/>
                <a:sym typeface="+mn-lt"/>
              </a:rPr>
              <a:t>𝑤𝑗𝑖），保证了能量函数的单调递减，即网络经过迭代一定能达到一个稳定的收敛状态。</a:t>
            </a:r>
            <a:r>
              <a:rPr lang="en-US" altLang="zh-CN" sz="2400" dirty="0">
                <a:solidFill>
                  <a:srgbClr val="000000"/>
                </a:solidFill>
                <a:cs typeface="+mn-ea"/>
                <a:sym typeface="+mn-lt"/>
              </a:rPr>
              <a:t>		</a:t>
            </a:r>
            <a:r>
              <a:rPr lang="en-US" altLang="zh-CN" dirty="0">
                <a:cs typeface="+mn-ea"/>
                <a:sym typeface="+mn-lt"/>
              </a:rPr>
              <a:t>		</a:t>
            </a:r>
            <a:endParaRPr lang="en-US" altLang="zh-CN" dirty="0">
              <a:cs typeface="+mn-ea"/>
              <a:sym typeface="+mn-lt"/>
            </a:endParaRPr>
          </a:p>
          <a:p>
            <a:pPr>
              <a:lnSpc>
                <a:spcPct val="150000"/>
              </a:lnSpc>
              <a:tabLst>
                <a:tab pos="342900" algn="l"/>
                <a:tab pos="457200" algn="l"/>
                <a:tab pos="3048000" algn="l"/>
                <a:tab pos="3238500" algn="l"/>
                <a:tab pos="3340100" algn="l"/>
              </a:tabLst>
            </a:pPr>
            <a:endParaRPr lang="en-US" altLang="zh-CN" dirty="0">
              <a:cs typeface="+mn-ea"/>
              <a:sym typeface="+mn-lt"/>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79808" y="2774660"/>
            <a:ext cx="4622170" cy="1178004"/>
          </a:xfrm>
          <a:prstGeom prst="rect">
            <a:avLst/>
          </a:prstGeom>
        </p:spPr>
      </p:pic>
      <p:sp>
        <p:nvSpPr>
          <p:cNvPr id="6"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50073" y="2766030"/>
            <a:ext cx="6487563" cy="3799859"/>
          </a:xfrm>
          <a:prstGeom prst="rect">
            <a:avLst/>
          </a:prstGeom>
        </p:spPr>
      </p:pic>
      <p:sp>
        <p:nvSpPr>
          <p:cNvPr id="6" name="TextBox 1"/>
          <p:cNvSpPr txBox="1"/>
          <p:nvPr/>
        </p:nvSpPr>
        <p:spPr>
          <a:xfrm>
            <a:off x="634700" y="857307"/>
            <a:ext cx="10985372" cy="1764586"/>
          </a:xfrm>
          <a:prstGeom prst="rect">
            <a:avLst/>
          </a:prstGeom>
          <a:noFill/>
        </p:spPr>
        <p:txBody>
          <a:bodyPr wrap="square" lIns="0" tIns="0" rIns="0" rtlCol="0">
            <a:spAutoFit/>
          </a:bodyPr>
          <a:lstStyle/>
          <a:p>
            <a:pPr algn="just">
              <a:lnSpc>
                <a:spcPts val="1000"/>
              </a:lnSpc>
            </a:pPr>
            <a:endParaRPr lang="en-US" altLang="zh-CN" dirty="0">
              <a:cs typeface="+mn-ea"/>
              <a:sym typeface="+mn-lt"/>
            </a:endParaRPr>
          </a:p>
          <a:p>
            <a:pPr algn="just">
              <a:lnSpc>
                <a:spcPts val="1000"/>
              </a:lnSpc>
            </a:pPr>
            <a:endParaRPr lang="en-US" altLang="zh-CN" dirty="0">
              <a:cs typeface="+mn-ea"/>
              <a:sym typeface="+mn-lt"/>
            </a:endParaRPr>
          </a:p>
          <a:p>
            <a:pPr algn="just">
              <a:lnSpc>
                <a:spcPts val="3400"/>
              </a:lnSpc>
              <a:tabLst>
                <a:tab pos="342900" algn="l"/>
                <a:tab pos="457200" algn="l"/>
                <a:tab pos="2959100" algn="l"/>
                <a:tab pos="3111500" algn="l"/>
                <a:tab pos="31877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根据前面定义的状态变化规则改变网络状态时，上式中定义的能量函数</a:t>
            </a:r>
            <a:r>
              <a:rPr lang="en-US" altLang="zh-CN" sz="2400" dirty="0">
                <a:cs typeface="+mn-ea"/>
                <a:sym typeface="+mn-lt"/>
              </a:rPr>
              <a:t> </a:t>
            </a:r>
            <a:r>
              <a:rPr lang="en-US" altLang="zh-CN" sz="2400" dirty="0">
                <a:solidFill>
                  <a:srgbClr val="000000"/>
                </a:solidFill>
                <a:cs typeface="+mn-ea"/>
                <a:sym typeface="+mn-lt"/>
              </a:rPr>
              <a:t>𝐸</a:t>
            </a:r>
            <a:r>
              <a:rPr lang="en-US" altLang="zh-CN" sz="2400" dirty="0">
                <a:cs typeface="+mn-ea"/>
                <a:sym typeface="+mn-lt"/>
              </a:rPr>
              <a:t> </a:t>
            </a:r>
            <a:r>
              <a:rPr lang="en-US" altLang="zh-CN" sz="2400" dirty="0" err="1">
                <a:solidFill>
                  <a:srgbClr val="FF0000"/>
                </a:solidFill>
                <a:cs typeface="+mn-ea"/>
                <a:sym typeface="+mn-lt"/>
              </a:rPr>
              <a:t>总是非递增的</a:t>
            </a:r>
            <a:r>
              <a:rPr lang="en-US" altLang="zh-CN" sz="2400" dirty="0" err="1">
                <a:solidFill>
                  <a:srgbClr val="000000"/>
                </a:solidFill>
                <a:cs typeface="+mn-ea"/>
                <a:sym typeface="+mn-lt"/>
              </a:rPr>
              <a:t>，即随时间的不断增加而逐渐减小，直到网络达到稳定状态为止</a:t>
            </a:r>
            <a:endParaRPr lang="en-US" altLang="zh-CN" sz="2400" dirty="0">
              <a:solidFill>
                <a:srgbClr val="000000"/>
              </a:solidFill>
              <a:cs typeface="+mn-ea"/>
              <a:sym typeface="+mn-lt"/>
            </a:endParaRPr>
          </a:p>
          <a:p>
            <a:pPr algn="just">
              <a:lnSpc>
                <a:spcPts val="1000"/>
              </a:lnSpc>
            </a:pPr>
            <a:endParaRPr lang="en-US" altLang="zh-CN" dirty="0">
              <a:cs typeface="+mn-ea"/>
              <a:sym typeface="+mn-lt"/>
            </a:endParaRPr>
          </a:p>
          <a:p>
            <a:pPr algn="just">
              <a:lnSpc>
                <a:spcPts val="2500"/>
              </a:lnSpc>
              <a:tabLst>
                <a:tab pos="342900" algn="l"/>
                <a:tab pos="457200" algn="l"/>
                <a:tab pos="2959100" algn="l"/>
                <a:tab pos="3111500" algn="l"/>
                <a:tab pos="31877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能量函数分解成单元</a:t>
            </a:r>
            <a:r>
              <a:rPr lang="en-US" altLang="zh-CN" sz="2005" i="1" dirty="0">
                <a:solidFill>
                  <a:srgbClr val="000000"/>
                </a:solidFill>
                <a:cs typeface="+mn-ea"/>
                <a:sym typeface="+mn-lt"/>
              </a:rPr>
              <a:t>k</a:t>
            </a:r>
            <a:r>
              <a:rPr lang="en-US" altLang="zh-CN" sz="2005" dirty="0">
                <a:cs typeface="+mn-ea"/>
                <a:sym typeface="+mn-lt"/>
              </a:rPr>
              <a:t> </a:t>
            </a:r>
            <a:r>
              <a:rPr lang="en-US" altLang="zh-CN" sz="2005" dirty="0">
                <a:solidFill>
                  <a:srgbClr val="000000"/>
                </a:solidFill>
                <a:cs typeface="+mn-ea"/>
                <a:sym typeface="+mn-lt"/>
              </a:rPr>
              <a:t>的能量函数和</a:t>
            </a:r>
            <a:r>
              <a:rPr lang="en-US" altLang="zh-CN" sz="2005" dirty="0">
                <a:cs typeface="+mn-ea"/>
                <a:sym typeface="+mn-lt"/>
              </a:rPr>
              <a:t> </a:t>
            </a:r>
            <a:r>
              <a:rPr lang="en-US" altLang="zh-CN" sz="2005" i="1" dirty="0">
                <a:solidFill>
                  <a:srgbClr val="000000"/>
                </a:solidFill>
                <a:cs typeface="+mn-ea"/>
                <a:sym typeface="+mn-lt"/>
              </a:rPr>
              <a:t>k</a:t>
            </a:r>
            <a:r>
              <a:rPr lang="en-US" altLang="zh-CN" sz="2005" dirty="0">
                <a:cs typeface="+mn-ea"/>
                <a:sym typeface="+mn-lt"/>
              </a:rPr>
              <a:t> </a:t>
            </a:r>
            <a:r>
              <a:rPr lang="en-US" altLang="zh-CN" sz="2005" dirty="0">
                <a:solidFill>
                  <a:srgbClr val="000000"/>
                </a:solidFill>
                <a:cs typeface="+mn-ea"/>
                <a:sym typeface="+mn-lt"/>
              </a:rPr>
              <a:t>以外的单元的能量函数</a:t>
            </a:r>
            <a:endParaRPr lang="en-US" altLang="zh-CN" sz="2005" dirty="0">
              <a:solidFill>
                <a:srgbClr val="000000"/>
              </a:solidFill>
              <a:cs typeface="+mn-ea"/>
              <a:sym typeface="+mn-lt"/>
            </a:endParaRPr>
          </a:p>
          <a:p>
            <a:pPr algn="just">
              <a:lnSpc>
                <a:spcPts val="900"/>
              </a:lnSpc>
              <a:tabLst>
                <a:tab pos="342900" algn="l"/>
                <a:tab pos="457200" algn="l"/>
                <a:tab pos="2959100" algn="l"/>
                <a:tab pos="3111500" algn="l"/>
                <a:tab pos="3187700" algn="l"/>
              </a:tabLst>
            </a:pPr>
            <a:r>
              <a:rPr lang="en-US" altLang="zh-CN" dirty="0">
                <a:cs typeface="+mn-ea"/>
                <a:sym typeface="+mn-lt"/>
              </a:rPr>
              <a:t>			</a:t>
            </a:r>
            <a:endParaRPr lang="en-US" altLang="zh-CN" sz="1165" dirty="0">
              <a:solidFill>
                <a:srgbClr val="000000"/>
              </a:solidFill>
              <a:cs typeface="+mn-ea"/>
              <a:sym typeface="+mn-lt"/>
            </a:endParaRPr>
          </a:p>
        </p:txBody>
      </p:sp>
      <p:sp>
        <p:nvSpPr>
          <p:cNvPr id="5"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47320" y="2584909"/>
            <a:ext cx="8016501" cy="3797733"/>
          </a:xfrm>
          <a:prstGeom prst="rect">
            <a:avLst/>
          </a:prstGeom>
        </p:spPr>
      </p:pic>
      <p:sp>
        <p:nvSpPr>
          <p:cNvPr id="5"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p:sp>
        <p:nvSpPr>
          <p:cNvPr id="7" name="TextBox 1"/>
          <p:cNvSpPr txBox="1"/>
          <p:nvPr/>
        </p:nvSpPr>
        <p:spPr>
          <a:xfrm>
            <a:off x="634700" y="857307"/>
            <a:ext cx="10985372" cy="1764586"/>
          </a:xfrm>
          <a:prstGeom prst="rect">
            <a:avLst/>
          </a:prstGeom>
          <a:noFill/>
        </p:spPr>
        <p:txBody>
          <a:bodyPr wrap="square" lIns="0" tIns="0" rIns="0" rtlCol="0">
            <a:spAutoFit/>
          </a:bodyPr>
          <a:lstStyle/>
          <a:p>
            <a:pPr algn="just">
              <a:lnSpc>
                <a:spcPts val="1000"/>
              </a:lnSpc>
            </a:pPr>
            <a:endParaRPr lang="en-US" altLang="zh-CN" dirty="0">
              <a:cs typeface="+mn-ea"/>
              <a:sym typeface="+mn-lt"/>
            </a:endParaRPr>
          </a:p>
          <a:p>
            <a:pPr algn="just">
              <a:lnSpc>
                <a:spcPts val="1000"/>
              </a:lnSpc>
            </a:pPr>
            <a:endParaRPr lang="en-US" altLang="zh-CN" dirty="0">
              <a:cs typeface="+mn-ea"/>
              <a:sym typeface="+mn-lt"/>
            </a:endParaRPr>
          </a:p>
          <a:p>
            <a:pPr algn="just">
              <a:lnSpc>
                <a:spcPts val="3400"/>
              </a:lnSpc>
              <a:tabLst>
                <a:tab pos="342900" algn="l"/>
                <a:tab pos="457200" algn="l"/>
                <a:tab pos="2959100" algn="l"/>
                <a:tab pos="3111500" algn="l"/>
                <a:tab pos="31877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根据前面定义的状态变化规则改变网络状态时，上式中定义的能量函数</a:t>
            </a:r>
            <a:r>
              <a:rPr lang="en-US" altLang="zh-CN" sz="2400" dirty="0">
                <a:cs typeface="+mn-ea"/>
                <a:sym typeface="+mn-lt"/>
              </a:rPr>
              <a:t> </a:t>
            </a:r>
            <a:r>
              <a:rPr lang="en-US" altLang="zh-CN" sz="2400" dirty="0">
                <a:solidFill>
                  <a:srgbClr val="000000"/>
                </a:solidFill>
                <a:cs typeface="+mn-ea"/>
                <a:sym typeface="+mn-lt"/>
              </a:rPr>
              <a:t>𝐸</a:t>
            </a:r>
            <a:r>
              <a:rPr lang="en-US" altLang="zh-CN" sz="2400" dirty="0">
                <a:cs typeface="+mn-ea"/>
                <a:sym typeface="+mn-lt"/>
              </a:rPr>
              <a:t> </a:t>
            </a:r>
            <a:r>
              <a:rPr lang="en-US" altLang="zh-CN" sz="2400" dirty="0" err="1">
                <a:solidFill>
                  <a:srgbClr val="FF0000"/>
                </a:solidFill>
                <a:cs typeface="+mn-ea"/>
                <a:sym typeface="+mn-lt"/>
              </a:rPr>
              <a:t>总是非递增的</a:t>
            </a:r>
            <a:r>
              <a:rPr lang="en-US" altLang="zh-CN" sz="2400" dirty="0" err="1">
                <a:solidFill>
                  <a:srgbClr val="000000"/>
                </a:solidFill>
                <a:cs typeface="+mn-ea"/>
                <a:sym typeface="+mn-lt"/>
              </a:rPr>
              <a:t>，即随时间的不断增加而逐渐减小，直到网络达到稳定状态为止</a:t>
            </a:r>
            <a:endParaRPr lang="en-US" altLang="zh-CN" sz="2400" dirty="0">
              <a:solidFill>
                <a:srgbClr val="000000"/>
              </a:solidFill>
              <a:cs typeface="+mn-ea"/>
              <a:sym typeface="+mn-lt"/>
            </a:endParaRPr>
          </a:p>
          <a:p>
            <a:pPr algn="just">
              <a:lnSpc>
                <a:spcPts val="1000"/>
              </a:lnSpc>
            </a:pPr>
            <a:endParaRPr lang="en-US" altLang="zh-CN" dirty="0">
              <a:cs typeface="+mn-ea"/>
              <a:sym typeface="+mn-lt"/>
            </a:endParaRPr>
          </a:p>
          <a:p>
            <a:pPr algn="just">
              <a:lnSpc>
                <a:spcPts val="2500"/>
              </a:lnSpc>
              <a:tabLst>
                <a:tab pos="342900" algn="l"/>
                <a:tab pos="457200" algn="l"/>
                <a:tab pos="2959100" algn="l"/>
                <a:tab pos="3111500" algn="l"/>
                <a:tab pos="31877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能量函数分解成单元</a:t>
            </a:r>
            <a:r>
              <a:rPr lang="en-US" altLang="zh-CN" sz="2005" i="1" dirty="0">
                <a:solidFill>
                  <a:srgbClr val="000000"/>
                </a:solidFill>
                <a:cs typeface="+mn-ea"/>
                <a:sym typeface="+mn-lt"/>
              </a:rPr>
              <a:t>k</a:t>
            </a:r>
            <a:r>
              <a:rPr lang="en-US" altLang="zh-CN" sz="2005" dirty="0">
                <a:cs typeface="+mn-ea"/>
                <a:sym typeface="+mn-lt"/>
              </a:rPr>
              <a:t> </a:t>
            </a:r>
            <a:r>
              <a:rPr lang="en-US" altLang="zh-CN" sz="2005" dirty="0">
                <a:solidFill>
                  <a:srgbClr val="000000"/>
                </a:solidFill>
                <a:cs typeface="+mn-ea"/>
                <a:sym typeface="+mn-lt"/>
              </a:rPr>
              <a:t>的能量函数和</a:t>
            </a:r>
            <a:r>
              <a:rPr lang="en-US" altLang="zh-CN" sz="2005" dirty="0">
                <a:cs typeface="+mn-ea"/>
                <a:sym typeface="+mn-lt"/>
              </a:rPr>
              <a:t> </a:t>
            </a:r>
            <a:r>
              <a:rPr lang="en-US" altLang="zh-CN" sz="2005" i="1" dirty="0">
                <a:solidFill>
                  <a:srgbClr val="000000"/>
                </a:solidFill>
                <a:cs typeface="+mn-ea"/>
                <a:sym typeface="+mn-lt"/>
              </a:rPr>
              <a:t>k</a:t>
            </a:r>
            <a:r>
              <a:rPr lang="en-US" altLang="zh-CN" sz="2005" dirty="0">
                <a:cs typeface="+mn-ea"/>
                <a:sym typeface="+mn-lt"/>
              </a:rPr>
              <a:t> </a:t>
            </a:r>
            <a:r>
              <a:rPr lang="en-US" altLang="zh-CN" sz="2005" dirty="0">
                <a:solidFill>
                  <a:srgbClr val="000000"/>
                </a:solidFill>
                <a:cs typeface="+mn-ea"/>
                <a:sym typeface="+mn-lt"/>
              </a:rPr>
              <a:t>以外的单元的能量函数</a:t>
            </a:r>
            <a:endParaRPr lang="en-US" altLang="zh-CN" sz="2005" dirty="0">
              <a:solidFill>
                <a:srgbClr val="000000"/>
              </a:solidFill>
              <a:cs typeface="+mn-ea"/>
              <a:sym typeface="+mn-lt"/>
            </a:endParaRPr>
          </a:p>
          <a:p>
            <a:pPr algn="just">
              <a:lnSpc>
                <a:spcPts val="900"/>
              </a:lnSpc>
              <a:tabLst>
                <a:tab pos="342900" algn="l"/>
                <a:tab pos="457200" algn="l"/>
                <a:tab pos="2959100" algn="l"/>
                <a:tab pos="3111500" algn="l"/>
                <a:tab pos="3187700" algn="l"/>
              </a:tabLst>
            </a:pPr>
            <a:r>
              <a:rPr lang="en-US" altLang="zh-CN" dirty="0">
                <a:cs typeface="+mn-ea"/>
                <a:sym typeface="+mn-lt"/>
              </a:rPr>
              <a:t>			</a:t>
            </a:r>
            <a:endParaRPr lang="en-US" altLang="zh-CN" sz="1165" dirty="0">
              <a:solidFill>
                <a:srgbClr val="000000"/>
              </a:solidFill>
              <a:cs typeface="+mn-ea"/>
              <a:sym typeface="+mn-lt"/>
            </a:endParaRPr>
          </a:p>
        </p:txBody>
      </p:sp>
      <p:pic>
        <p:nvPicPr>
          <p:cNvPr id="4" name="图片 3"/>
          <p:cNvPicPr>
            <a:picLocks noChangeAspect="1"/>
          </p:cNvPicPr>
          <p:nvPr/>
        </p:nvPicPr>
        <p:blipFill>
          <a:blip r:embed="rId2"/>
          <a:stretch>
            <a:fillRect/>
          </a:stretch>
        </p:blipFill>
        <p:spPr>
          <a:xfrm>
            <a:off x="6804710" y="4869034"/>
            <a:ext cx="4054658" cy="1399732"/>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1"/>
          <a:srcRect/>
          <a:stretch>
            <a:fillRect/>
          </a:stretch>
        </p:blipFill>
        <p:spPr bwMode="auto">
          <a:xfrm>
            <a:off x="6040390" y="2954485"/>
            <a:ext cx="3771900" cy="2438400"/>
          </a:xfrm>
          <a:prstGeom prst="rect">
            <a:avLst/>
          </a:prstGeom>
          <a:noFill/>
        </p:spPr>
      </p:pic>
      <p:sp>
        <p:nvSpPr>
          <p:cNvPr id="2" name="TextBox 1"/>
          <p:cNvSpPr txBox="1"/>
          <p:nvPr/>
        </p:nvSpPr>
        <p:spPr>
          <a:xfrm>
            <a:off x="596253" y="1184949"/>
            <a:ext cx="11085464" cy="1175771"/>
          </a:xfrm>
          <a:prstGeom prst="rect">
            <a:avLst/>
          </a:prstGeom>
          <a:noFill/>
        </p:spPr>
        <p:txBody>
          <a:bodyPr wrap="square" lIns="0" tIns="0" rIns="0" rtlCol="0">
            <a:spAutoFit/>
          </a:bodyPr>
          <a:lstStyle/>
          <a:p>
            <a:pPr algn="just">
              <a:lnSpc>
                <a:spcPct val="150000"/>
              </a:lnSpc>
              <a:tabLst>
                <a:tab pos="342900" algn="l"/>
                <a:tab pos="457200" algn="l"/>
                <a:tab pos="736600" algn="l"/>
              </a:tabLst>
            </a:pPr>
            <a:r>
              <a:rPr lang="en-US" altLang="zh-CN" sz="2600" dirty="0" err="1">
                <a:solidFill>
                  <a:srgbClr val="000000"/>
                </a:solidFill>
                <a:cs typeface="+mn-ea"/>
                <a:sym typeface="+mn-lt"/>
              </a:rPr>
              <a:t>联想记忆就是当输入模式为某种状态时</a:t>
            </a:r>
            <a:r>
              <a:rPr lang="zh-CN" altLang="en-US" sz="2600" dirty="0">
                <a:solidFill>
                  <a:srgbClr val="000000"/>
                </a:solidFill>
                <a:cs typeface="+mn-ea"/>
                <a:sym typeface="+mn-lt"/>
              </a:rPr>
              <a:t>，</a:t>
            </a:r>
            <a:r>
              <a:rPr lang="en-US" altLang="zh-CN" sz="2600" dirty="0" err="1">
                <a:solidFill>
                  <a:srgbClr val="000000"/>
                </a:solidFill>
                <a:cs typeface="+mn-ea"/>
                <a:sym typeface="+mn-lt"/>
              </a:rPr>
              <a:t>输出端要给出与之相应的输出模式</a:t>
            </a:r>
            <a:endParaRPr lang="en-US" altLang="zh-CN" sz="2600" dirty="0">
              <a:solidFill>
                <a:srgbClr val="000000"/>
              </a:solidFill>
              <a:cs typeface="+mn-ea"/>
              <a:sym typeface="+mn-lt"/>
            </a:endParaRPr>
          </a:p>
          <a:p>
            <a:pPr algn="just">
              <a:lnSpc>
                <a:spcPct val="150000"/>
              </a:lnSpc>
              <a:tabLst>
                <a:tab pos="342900" algn="l"/>
                <a:tab pos="457200" algn="l"/>
                <a:tab pos="736600" algn="l"/>
              </a:tabLst>
            </a:pPr>
            <a:r>
              <a:rPr lang="en-US" altLang="zh-CN" sz="2600" dirty="0" err="1">
                <a:solidFill>
                  <a:srgbClr val="000000"/>
                </a:solidFill>
                <a:cs typeface="+mn-ea"/>
                <a:sym typeface="+mn-lt"/>
              </a:rPr>
              <a:t>如果输入模式与输出模式一致，称为自联想记忆，否则称为异联想记忆</a:t>
            </a:r>
            <a:endParaRPr lang="en-US" altLang="zh-CN" sz="2600" dirty="0">
              <a:solidFill>
                <a:srgbClr val="000000"/>
              </a:solidFill>
              <a:cs typeface="+mn-ea"/>
              <a:sym typeface="+mn-lt"/>
            </a:endParaRPr>
          </a:p>
        </p:txBody>
      </p:sp>
      <p:sp>
        <p:nvSpPr>
          <p:cNvPr id="14" name="TextBox 1"/>
          <p:cNvSpPr txBox="1"/>
          <p:nvPr/>
        </p:nvSpPr>
        <p:spPr>
          <a:xfrm>
            <a:off x="7226301" y="5631330"/>
            <a:ext cx="1691169" cy="866904"/>
          </a:xfrm>
          <a:prstGeom prst="rect">
            <a:avLst/>
          </a:prstGeom>
          <a:noFill/>
        </p:spPr>
        <p:txBody>
          <a:bodyPr wrap="none" lIns="0" tIns="0" rIns="0" rtlCol="0">
            <a:spAutoFit/>
          </a:bodyPr>
          <a:lstStyle/>
          <a:p>
            <a:pPr>
              <a:lnSpc>
                <a:spcPts val="1800"/>
              </a:lnSpc>
              <a:tabLst>
                <a:tab pos="254000" algn="l"/>
              </a:tabLst>
            </a:pPr>
            <a:r>
              <a:rPr lang="en-US" altLang="zh-CN" dirty="0">
                <a:cs typeface="+mn-ea"/>
                <a:sym typeface="+mn-lt"/>
              </a:rPr>
              <a:t>	</a:t>
            </a:r>
            <a:r>
              <a:rPr lang="en-US" altLang="zh-CN" dirty="0">
                <a:solidFill>
                  <a:srgbClr val="000000"/>
                </a:solidFill>
                <a:cs typeface="+mn-ea"/>
                <a:sym typeface="+mn-lt"/>
              </a:rPr>
              <a:t>异联想记忆</a:t>
            </a:r>
            <a:endParaRPr lang="en-US" altLang="zh-CN" dirty="0">
              <a:solidFill>
                <a:srgbClr val="000000"/>
              </a:solidFill>
              <a:cs typeface="+mn-ea"/>
              <a:sym typeface="+mn-lt"/>
            </a:endParaRPr>
          </a:p>
          <a:p>
            <a:pPr>
              <a:lnSpc>
                <a:spcPts val="2500"/>
              </a:lnSpc>
              <a:tabLst>
                <a:tab pos="254000" algn="l"/>
              </a:tabLst>
            </a:pPr>
            <a:r>
              <a:rPr lang="en-US" altLang="zh-CN" dirty="0">
                <a:solidFill>
                  <a:srgbClr val="000000"/>
                </a:solidFill>
                <a:cs typeface="+mn-ea"/>
                <a:sym typeface="+mn-lt"/>
              </a:rPr>
              <a:t>输入：</a:t>
            </a:r>
            <a:r>
              <a:rPr lang="en-US" altLang="zh-CN" i="1" dirty="0">
                <a:solidFill>
                  <a:srgbClr val="000000"/>
                </a:solidFill>
                <a:cs typeface="+mn-ea"/>
                <a:sym typeface="+mn-lt"/>
              </a:rPr>
              <a:t>x</a:t>
            </a:r>
            <a:r>
              <a:rPr lang="en-US" altLang="zh-CN" sz="1200" dirty="0">
                <a:solidFill>
                  <a:srgbClr val="000000"/>
                </a:solidFill>
                <a:cs typeface="+mn-ea"/>
                <a:sym typeface="+mn-lt"/>
              </a:rPr>
              <a:t>1</a:t>
            </a:r>
            <a:r>
              <a:rPr lang="en-US" altLang="zh-CN" dirty="0">
                <a:solidFill>
                  <a:srgbClr val="000000"/>
                </a:solidFill>
                <a:cs typeface="+mn-ea"/>
                <a:sym typeface="+mn-lt"/>
              </a:rPr>
              <a:t>,</a:t>
            </a:r>
            <a:r>
              <a:rPr lang="en-US" altLang="zh-CN" i="1" dirty="0">
                <a:solidFill>
                  <a:srgbClr val="000000"/>
                </a:solidFill>
                <a:cs typeface="+mn-ea"/>
                <a:sym typeface="+mn-lt"/>
              </a:rPr>
              <a:t>x</a:t>
            </a:r>
            <a:r>
              <a:rPr lang="en-US" altLang="zh-CN" sz="1200" dirty="0">
                <a:solidFill>
                  <a:srgbClr val="000000"/>
                </a:solidFill>
                <a:cs typeface="+mn-ea"/>
                <a:sym typeface="+mn-lt"/>
              </a:rPr>
              <a:t>2</a:t>
            </a:r>
            <a:r>
              <a:rPr lang="en-US" altLang="zh-CN" dirty="0">
                <a:solidFill>
                  <a:srgbClr val="000000"/>
                </a:solidFill>
                <a:cs typeface="+mn-ea"/>
                <a:sym typeface="+mn-lt"/>
              </a:rPr>
              <a:t>,…,</a:t>
            </a:r>
            <a:r>
              <a:rPr lang="en-US" altLang="zh-CN" i="1" dirty="0">
                <a:solidFill>
                  <a:srgbClr val="000000"/>
                </a:solidFill>
                <a:cs typeface="+mn-ea"/>
                <a:sym typeface="+mn-lt"/>
              </a:rPr>
              <a:t>x</a:t>
            </a:r>
            <a:r>
              <a:rPr lang="en-US" altLang="zh-CN" sz="1200" i="1" dirty="0">
                <a:solidFill>
                  <a:srgbClr val="000000"/>
                </a:solidFill>
                <a:cs typeface="+mn-ea"/>
                <a:sym typeface="+mn-lt"/>
              </a:rPr>
              <a:t>p</a:t>
            </a:r>
            <a:endParaRPr lang="en-US" altLang="zh-CN" sz="1200" i="1" dirty="0">
              <a:solidFill>
                <a:srgbClr val="000000"/>
              </a:solidFill>
              <a:cs typeface="+mn-ea"/>
              <a:sym typeface="+mn-lt"/>
            </a:endParaRPr>
          </a:p>
          <a:p>
            <a:pPr>
              <a:lnSpc>
                <a:spcPts val="2100"/>
              </a:lnSpc>
              <a:tabLst>
                <a:tab pos="254000" algn="l"/>
              </a:tabLst>
            </a:pPr>
            <a:r>
              <a:rPr lang="en-US" altLang="zh-CN" dirty="0">
                <a:solidFill>
                  <a:srgbClr val="000000"/>
                </a:solidFill>
                <a:cs typeface="+mn-ea"/>
                <a:sym typeface="+mn-lt"/>
              </a:rPr>
              <a:t>输出：</a:t>
            </a:r>
            <a:r>
              <a:rPr lang="en-US" altLang="zh-CN" i="1" dirty="0">
                <a:solidFill>
                  <a:srgbClr val="000000"/>
                </a:solidFill>
                <a:cs typeface="+mn-ea"/>
                <a:sym typeface="+mn-lt"/>
              </a:rPr>
              <a:t>y</a:t>
            </a:r>
            <a:r>
              <a:rPr lang="en-US" altLang="zh-CN" sz="1200" dirty="0">
                <a:solidFill>
                  <a:srgbClr val="000000"/>
                </a:solidFill>
                <a:cs typeface="+mn-ea"/>
                <a:sym typeface="+mn-lt"/>
              </a:rPr>
              <a:t>1</a:t>
            </a:r>
            <a:r>
              <a:rPr lang="en-US" altLang="zh-CN" dirty="0">
                <a:solidFill>
                  <a:srgbClr val="000000"/>
                </a:solidFill>
                <a:cs typeface="+mn-ea"/>
                <a:sym typeface="+mn-lt"/>
              </a:rPr>
              <a:t>,</a:t>
            </a:r>
            <a:r>
              <a:rPr lang="en-US" altLang="zh-CN" i="1" dirty="0">
                <a:solidFill>
                  <a:srgbClr val="000000"/>
                </a:solidFill>
                <a:cs typeface="+mn-ea"/>
                <a:sym typeface="+mn-lt"/>
              </a:rPr>
              <a:t>y</a:t>
            </a:r>
            <a:r>
              <a:rPr lang="en-US" altLang="zh-CN" sz="1200" dirty="0">
                <a:solidFill>
                  <a:srgbClr val="000000"/>
                </a:solidFill>
                <a:cs typeface="+mn-ea"/>
                <a:sym typeface="+mn-lt"/>
              </a:rPr>
              <a:t>2</a:t>
            </a:r>
            <a:r>
              <a:rPr lang="en-US" altLang="zh-CN" dirty="0">
                <a:solidFill>
                  <a:srgbClr val="000000"/>
                </a:solidFill>
                <a:cs typeface="+mn-ea"/>
                <a:sym typeface="+mn-lt"/>
              </a:rPr>
              <a:t>,…,</a:t>
            </a:r>
            <a:r>
              <a:rPr lang="en-US" altLang="zh-CN" i="1" dirty="0">
                <a:solidFill>
                  <a:srgbClr val="000000"/>
                </a:solidFill>
                <a:cs typeface="+mn-ea"/>
                <a:sym typeface="+mn-lt"/>
              </a:rPr>
              <a:t>y</a:t>
            </a:r>
            <a:r>
              <a:rPr lang="en-US" altLang="zh-CN" sz="1200" i="1" dirty="0">
                <a:solidFill>
                  <a:srgbClr val="000000"/>
                </a:solidFill>
                <a:cs typeface="+mn-ea"/>
                <a:sym typeface="+mn-lt"/>
              </a:rPr>
              <a:t>q</a:t>
            </a:r>
            <a:endParaRPr lang="en-US" altLang="zh-CN" sz="1200" i="1" dirty="0">
              <a:solidFill>
                <a:srgbClr val="000000"/>
              </a:solidFill>
              <a:cs typeface="+mn-ea"/>
              <a:sym typeface="+mn-lt"/>
            </a:endParaRPr>
          </a:p>
        </p:txBody>
      </p:sp>
      <p:sp>
        <p:nvSpPr>
          <p:cNvPr id="6"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p:pic>
        <p:nvPicPr>
          <p:cNvPr id="3" name="图片 2"/>
          <p:cNvPicPr>
            <a:picLocks noChangeAspect="1"/>
          </p:cNvPicPr>
          <p:nvPr/>
        </p:nvPicPr>
        <p:blipFill>
          <a:blip r:embed="rId2"/>
          <a:stretch>
            <a:fillRect/>
          </a:stretch>
        </p:blipFill>
        <p:spPr>
          <a:xfrm>
            <a:off x="2101024" y="2851273"/>
            <a:ext cx="2924175" cy="296227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p:pic>
        <p:nvPicPr>
          <p:cNvPr id="2" name="图片 1"/>
          <p:cNvPicPr>
            <a:picLocks noChangeAspect="1"/>
          </p:cNvPicPr>
          <p:nvPr/>
        </p:nvPicPr>
        <p:blipFill>
          <a:blip r:embed="rId1"/>
          <a:stretch>
            <a:fillRect/>
          </a:stretch>
        </p:blipFill>
        <p:spPr>
          <a:xfrm>
            <a:off x="561393" y="1077370"/>
            <a:ext cx="10734675" cy="530542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p:sp>
        <p:nvSpPr>
          <p:cNvPr id="2" name="矩形 1"/>
          <p:cNvSpPr/>
          <p:nvPr/>
        </p:nvSpPr>
        <p:spPr>
          <a:xfrm>
            <a:off x="434192" y="4808835"/>
            <a:ext cx="11259072" cy="830997"/>
          </a:xfrm>
          <a:prstGeom prst="rect">
            <a:avLst/>
          </a:prstGeom>
        </p:spPr>
        <p:txBody>
          <a:bodyPr wrap="square">
            <a:spAutoFit/>
          </a:bodyPr>
          <a:lstStyle/>
          <a:p>
            <a:r>
              <a:rPr lang="zh-CN" altLang="en-US" sz="2400" dirty="0">
                <a:latin typeface="+mn-ea"/>
              </a:rPr>
              <a:t>当需要记忆的模式之间较为相似，或者需要记忆的模式太多时，</a:t>
            </a:r>
            <a:r>
              <a:rPr lang="en-US" altLang="zh-CN" sz="2400" dirty="0">
                <a:latin typeface="+mn-ea"/>
              </a:rPr>
              <a:t>Hopfield</a:t>
            </a:r>
            <a:r>
              <a:rPr lang="zh-CN" altLang="en-US" sz="2400" dirty="0">
                <a:latin typeface="+mn-ea"/>
              </a:rPr>
              <a:t>神经网络就不能正确地辨别模式。这种相互干扰、不能准确记忆的情况成为</a:t>
            </a:r>
            <a:r>
              <a:rPr lang="zh-CN" altLang="en-US" sz="2400" dirty="0">
                <a:solidFill>
                  <a:srgbClr val="FF0000"/>
                </a:solidFill>
                <a:latin typeface="+mn-ea"/>
              </a:rPr>
              <a:t>串扰</a:t>
            </a:r>
            <a:r>
              <a:rPr lang="en-US" altLang="zh-CN" sz="2400" dirty="0">
                <a:solidFill>
                  <a:srgbClr val="FF0000"/>
                </a:solidFill>
                <a:latin typeface="+mn-ea"/>
              </a:rPr>
              <a:t>(crosstalk)</a:t>
            </a:r>
            <a:r>
              <a:rPr lang="zh-CN" altLang="en-US" sz="2400" dirty="0">
                <a:latin typeface="+mn-ea"/>
              </a:rPr>
              <a:t>。</a:t>
            </a:r>
            <a:endParaRPr lang="zh-CN" altLang="en-US" sz="2400" dirty="0">
              <a:latin typeface="+mn-ea"/>
            </a:endParaRPr>
          </a:p>
        </p:txBody>
      </p:sp>
      <p:pic>
        <p:nvPicPr>
          <p:cNvPr id="3074" name="Picture 2" descr="https://img2018.cnblogs.com/blog/1551331/201904/1551331-20190401235519950-109277785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49465" y="1293812"/>
            <a:ext cx="5510735" cy="29291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img2018.cnblogs.com/blog/1551331/201904/1551331-20190401235538240-71825157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14" y="1160463"/>
            <a:ext cx="5885714" cy="28781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1000"/>
                                        <p:tgtEl>
                                          <p:spTgt spid="3074"/>
                                        </p:tgtEl>
                                      </p:cBhvr>
                                    </p:animEffect>
                                    <p:anim calcmode="lin" valueType="num">
                                      <p:cBhvr>
                                        <p:cTn id="15" dur="1000" fill="hold"/>
                                        <p:tgtEl>
                                          <p:spTgt spid="3074"/>
                                        </p:tgtEl>
                                        <p:attrNameLst>
                                          <p:attrName>ppt_x</p:attrName>
                                        </p:attrNameLst>
                                      </p:cBhvr>
                                      <p:tavLst>
                                        <p:tav tm="0">
                                          <p:val>
                                            <p:strVal val="#ppt_x"/>
                                          </p:val>
                                        </p:tav>
                                        <p:tav tm="100000">
                                          <p:val>
                                            <p:strVal val="#ppt_x"/>
                                          </p:val>
                                        </p:tav>
                                      </p:tavLst>
                                    </p:anim>
                                    <p:anim calcmode="lin" valueType="num">
                                      <p:cBhvr>
                                        <p:cTn id="16" dur="1000" fill="hold"/>
                                        <p:tgtEl>
                                          <p:spTgt spid="307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901337" y="1694192"/>
            <a:ext cx="10235850" cy="3277820"/>
          </a:xfrm>
          <a:prstGeom prst="rect">
            <a:avLst/>
          </a:prstGeom>
          <a:noFill/>
        </p:spPr>
        <p:txBody>
          <a:bodyPr wrap="square" lIns="0" tIns="0" rIns="0" rtlCol="0">
            <a:spAutoFit/>
          </a:bodyPr>
          <a:lstStyle/>
          <a:p>
            <a:pPr marL="342900" indent="-342900" algn="just">
              <a:lnSpc>
                <a:spcPct val="150000"/>
              </a:lnSpc>
              <a:buFont typeface="Wingdings" panose="05000000000000000000" pitchFamily="2" charset="2"/>
              <a:buChar char="p"/>
              <a:tabLst>
                <a:tab pos="342900" algn="l"/>
              </a:tabLst>
            </a:pPr>
            <a:r>
              <a:rPr lang="en-US" altLang="zh-CN" sz="2800" b="1" dirty="0">
                <a:solidFill>
                  <a:srgbClr val="000000"/>
                </a:solidFill>
                <a:cs typeface="+mn-ea"/>
                <a:sym typeface="+mn-lt"/>
              </a:rPr>
              <a:t>Hopfield</a:t>
            </a:r>
            <a:r>
              <a:rPr lang="en-US" altLang="zh-CN" sz="2800" dirty="0">
                <a:solidFill>
                  <a:srgbClr val="000000"/>
                </a:solidFill>
                <a:cs typeface="+mn-ea"/>
                <a:sym typeface="+mn-lt"/>
              </a:rPr>
              <a:t>神经网络能够记忆的模式数量有限，大约是网络单元数的</a:t>
            </a:r>
            <a:r>
              <a:rPr lang="en-US" altLang="zh-CN" sz="2800" b="1" dirty="0">
                <a:solidFill>
                  <a:srgbClr val="FF0000"/>
                </a:solidFill>
                <a:cs typeface="+mn-ea"/>
                <a:sym typeface="+mn-lt"/>
              </a:rPr>
              <a:t>14%</a:t>
            </a:r>
            <a:r>
              <a:rPr lang="en-US" altLang="zh-CN" sz="2800" dirty="0">
                <a:solidFill>
                  <a:srgbClr val="FF0000"/>
                </a:solidFill>
                <a:cs typeface="+mn-ea"/>
                <a:sym typeface="+mn-lt"/>
              </a:rPr>
              <a:t>左右</a:t>
            </a:r>
            <a:r>
              <a:rPr lang="en-US" altLang="zh-CN" sz="2800" dirty="0">
                <a:solidFill>
                  <a:srgbClr val="000000"/>
                </a:solidFill>
                <a:cs typeface="+mn-ea"/>
                <a:sym typeface="+mn-lt"/>
              </a:rPr>
              <a:t>，为了防止串扰，可以采用先把模式的正交化再进行记忆等方法</a:t>
            </a:r>
            <a:endParaRPr lang="en-US" altLang="zh-CN" sz="2000" dirty="0">
              <a:cs typeface="+mn-ea"/>
              <a:sym typeface="+mn-lt"/>
            </a:endParaRPr>
          </a:p>
          <a:p>
            <a:pPr marL="342900" indent="-342900" algn="just">
              <a:lnSpc>
                <a:spcPct val="150000"/>
              </a:lnSpc>
              <a:buFont typeface="Wingdings" panose="05000000000000000000" pitchFamily="2" charset="2"/>
              <a:buChar char="p"/>
              <a:tabLst>
                <a:tab pos="342900" algn="l"/>
              </a:tabLst>
            </a:pPr>
            <a:r>
              <a:rPr lang="en-US" altLang="zh-CN" sz="2800" dirty="0" err="1">
                <a:solidFill>
                  <a:srgbClr val="000000"/>
                </a:solidFill>
                <a:cs typeface="+mn-ea"/>
                <a:sym typeface="+mn-lt"/>
              </a:rPr>
              <a:t>但是正交化方法并不能完全解决问题，</a:t>
            </a:r>
            <a:r>
              <a:rPr lang="en-US" altLang="zh-CN" sz="2800" dirty="0" err="1">
                <a:solidFill>
                  <a:srgbClr val="FF0000"/>
                </a:solidFill>
                <a:cs typeface="+mn-ea"/>
                <a:sym typeface="+mn-lt"/>
              </a:rPr>
              <a:t>玻尔兹曼机</a:t>
            </a:r>
            <a:r>
              <a:rPr lang="en-US" altLang="zh-CN" sz="2800" dirty="0" err="1">
                <a:solidFill>
                  <a:srgbClr val="000000"/>
                </a:solidFill>
                <a:cs typeface="+mn-ea"/>
                <a:sym typeface="+mn-lt"/>
              </a:rPr>
              <a:t>可以解决这一问题</a:t>
            </a:r>
            <a:endParaRPr lang="en-US" altLang="zh-CN" sz="2800" dirty="0">
              <a:solidFill>
                <a:srgbClr val="000000"/>
              </a:solidFill>
              <a:cs typeface="+mn-ea"/>
              <a:sym typeface="+mn-lt"/>
            </a:endParaRPr>
          </a:p>
        </p:txBody>
      </p:sp>
      <p:sp>
        <p:nvSpPr>
          <p:cNvPr id="3"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1524000" y="2244851"/>
            <a:ext cx="9144000" cy="2087880"/>
          </a:xfrm>
          <a:custGeom>
            <a:avLst/>
            <a:gdLst>
              <a:gd name="connsiteX0" fmla="*/ 0 w 9144000"/>
              <a:gd name="connsiteY0" fmla="*/ 2087880 h 2087880"/>
              <a:gd name="connsiteX1" fmla="*/ 9144000 w 9144000"/>
              <a:gd name="connsiteY1" fmla="*/ 2087880 h 2087880"/>
              <a:gd name="connsiteX2" fmla="*/ 9144000 w 9144000"/>
              <a:gd name="connsiteY2" fmla="*/ 0 h 2087880"/>
              <a:gd name="connsiteX3" fmla="*/ 0 w 9144000"/>
              <a:gd name="connsiteY3" fmla="*/ 0 h 2087880"/>
              <a:gd name="connsiteX4" fmla="*/ 0 w 9144000"/>
              <a:gd name="connsiteY4" fmla="*/ 2087880 h 20878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087880">
                <a:moveTo>
                  <a:pt x="0" y="2087880"/>
                </a:moveTo>
                <a:lnTo>
                  <a:pt x="9144000" y="2087880"/>
                </a:lnTo>
                <a:lnTo>
                  <a:pt x="9144000" y="0"/>
                </a:lnTo>
                <a:lnTo>
                  <a:pt x="0" y="0"/>
                </a:lnTo>
                <a:lnTo>
                  <a:pt x="0" y="2087880"/>
                </a:lnTo>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Freeform 3"/>
          <p:cNvSpPr/>
          <p:nvPr/>
        </p:nvSpPr>
        <p:spPr>
          <a:xfrm>
            <a:off x="1524000" y="1757171"/>
            <a:ext cx="2936748" cy="487680"/>
          </a:xfrm>
          <a:custGeom>
            <a:avLst/>
            <a:gdLst>
              <a:gd name="connsiteX0" fmla="*/ 209715 w 2936748"/>
              <a:gd name="connsiteY0" fmla="*/ 0 h 487680"/>
              <a:gd name="connsiteX1" fmla="*/ 2726308 w 2936748"/>
              <a:gd name="connsiteY1" fmla="*/ 0 h 487680"/>
              <a:gd name="connsiteX2" fmla="*/ 2936748 w 2936748"/>
              <a:gd name="connsiteY2" fmla="*/ 487679 h 487680"/>
              <a:gd name="connsiteX3" fmla="*/ 0 w 2936748"/>
              <a:gd name="connsiteY3" fmla="*/ 487679 h 487680"/>
              <a:gd name="connsiteX4" fmla="*/ 209715 w 2936748"/>
              <a:gd name="connsiteY4" fmla="*/ 0 h 4876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36748" h="487680">
                <a:moveTo>
                  <a:pt x="209715" y="0"/>
                </a:moveTo>
                <a:lnTo>
                  <a:pt x="2726308" y="0"/>
                </a:lnTo>
                <a:lnTo>
                  <a:pt x="2936748" y="487679"/>
                </a:lnTo>
                <a:lnTo>
                  <a:pt x="0" y="487679"/>
                </a:lnTo>
                <a:lnTo>
                  <a:pt x="209715" y="0"/>
                </a:lnTo>
              </a:path>
            </a:pathLst>
          </a:custGeom>
          <a:solidFill>
            <a:srgbClr val="D5EE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1"/>
          <p:cNvSpPr txBox="1"/>
          <p:nvPr/>
        </p:nvSpPr>
        <p:spPr>
          <a:xfrm>
            <a:off x="1524000" y="3144178"/>
            <a:ext cx="9144000" cy="596638"/>
          </a:xfrm>
          <a:prstGeom prst="rect">
            <a:avLst/>
          </a:prstGeom>
          <a:noFill/>
        </p:spPr>
        <p:txBody>
          <a:bodyPr wrap="square" lIns="0" tIns="0" rIns="0" rtlCol="0">
            <a:spAutoFit/>
          </a:bodyPr>
          <a:lstStyle/>
          <a:p>
            <a:pPr algn="ctr">
              <a:lnSpc>
                <a:spcPts val="4200"/>
              </a:lnSpc>
            </a:pPr>
            <a:r>
              <a:rPr lang="zh-CN" altLang="en-US" sz="4800" b="1" dirty="0">
                <a:solidFill>
                  <a:srgbClr val="0308DC"/>
                </a:solidFill>
                <a:cs typeface="+mn-ea"/>
                <a:sym typeface="+mn-lt"/>
              </a:rPr>
              <a:t>玻尔兹曼机</a:t>
            </a:r>
            <a:endParaRPr lang="en-US" altLang="zh-CN" sz="4800" b="1" dirty="0">
              <a:solidFill>
                <a:srgbClr val="0308DC"/>
              </a:solidFill>
              <a:cs typeface="+mn-ea"/>
              <a:sym typeface="+mn-lt"/>
            </a:endParaRPr>
          </a:p>
        </p:txBody>
      </p:sp>
      <p:sp>
        <p:nvSpPr>
          <p:cNvPr id="6" name="矩形 5"/>
          <p:cNvSpPr/>
          <p:nvPr/>
        </p:nvSpPr>
        <p:spPr>
          <a:xfrm>
            <a:off x="2463222" y="1757171"/>
            <a:ext cx="1058303" cy="523220"/>
          </a:xfrm>
          <a:prstGeom prst="rect">
            <a:avLst/>
          </a:prstGeom>
        </p:spPr>
        <p:txBody>
          <a:bodyPr wrap="none">
            <a:spAutoFit/>
          </a:bodyPr>
          <a:lstStyle/>
          <a:p>
            <a:r>
              <a:rPr lang="en-US" altLang="zh-CN" sz="2800" b="1" dirty="0">
                <a:solidFill>
                  <a:srgbClr val="0308DC"/>
                </a:solidFill>
                <a:cs typeface="+mn-ea"/>
                <a:sym typeface="+mn-lt"/>
              </a:rPr>
              <a:t>10.2 </a:t>
            </a:r>
            <a:endParaRPr lang="zh-CN" altLang="en-US" sz="2800" b="1" dirty="0">
              <a:solidFill>
                <a:srgbClr val="0308DC"/>
              </a:solidFill>
              <a:cs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863809" y="955937"/>
            <a:ext cx="10818457" cy="6047809"/>
          </a:xfrm>
          <a:prstGeom prst="rect">
            <a:avLst/>
          </a:prstGeom>
          <a:noFill/>
        </p:spPr>
        <p:txBody>
          <a:bodyPr wrap="square" lIns="0" tIns="0" rIns="0" rtlCol="0">
            <a:spAutoFit/>
          </a:bodyPr>
          <a:lstStyle/>
          <a:p>
            <a:pPr algn="just">
              <a:lnSpc>
                <a:spcPct val="150000"/>
              </a:lnSpc>
              <a:tabLst>
                <a:tab pos="457200" algn="l"/>
                <a:tab pos="736600" algn="l"/>
              </a:tabLst>
            </a:pPr>
            <a:r>
              <a:rPr lang="en-US" altLang="zh-CN" sz="3200" dirty="0">
                <a:solidFill>
                  <a:srgbClr val="000000"/>
                </a:solidFill>
                <a:cs typeface="+mn-ea"/>
                <a:sym typeface="+mn-lt"/>
              </a:rPr>
              <a:t>❑</a:t>
            </a:r>
            <a:r>
              <a:rPr lang="en-US" altLang="zh-CN" sz="3200" dirty="0">
                <a:cs typeface="+mn-ea"/>
                <a:sym typeface="+mn-lt"/>
              </a:rPr>
              <a:t> </a:t>
            </a:r>
            <a:r>
              <a:rPr lang="en-US" altLang="zh-CN" sz="3200" dirty="0">
                <a:solidFill>
                  <a:srgbClr val="000000"/>
                </a:solidFill>
                <a:cs typeface="+mn-ea"/>
                <a:sym typeface="+mn-lt"/>
              </a:rPr>
              <a:t>玻尔兹曼机也是</a:t>
            </a:r>
            <a:r>
              <a:rPr lang="en-US" altLang="zh-CN" sz="3200" dirty="0">
                <a:solidFill>
                  <a:srgbClr val="00B050"/>
                </a:solidFill>
                <a:cs typeface="+mn-ea"/>
                <a:sym typeface="+mn-lt"/>
              </a:rPr>
              <a:t>相互连接型</a:t>
            </a:r>
            <a:r>
              <a:rPr lang="en-US" altLang="zh-CN" sz="3200" dirty="0">
                <a:solidFill>
                  <a:srgbClr val="000000"/>
                </a:solidFill>
                <a:cs typeface="+mn-ea"/>
                <a:sym typeface="+mn-lt"/>
              </a:rPr>
              <a:t>网络</a:t>
            </a:r>
            <a:endParaRPr lang="en-US" altLang="zh-CN" sz="3200" dirty="0">
              <a:solidFill>
                <a:srgbClr val="000000"/>
              </a:solidFill>
              <a:cs typeface="+mn-ea"/>
              <a:sym typeface="+mn-lt"/>
            </a:endParaRPr>
          </a:p>
          <a:p>
            <a:pPr algn="just">
              <a:lnSpc>
                <a:spcPct val="150000"/>
              </a:lnSpc>
              <a:tabLst>
                <a:tab pos="457200" algn="l"/>
                <a:tab pos="736600" algn="l"/>
              </a:tabLst>
            </a:pPr>
            <a:r>
              <a:rPr lang="en-US" altLang="zh-CN" sz="2800" dirty="0"/>
              <a:t>Hopfield</a:t>
            </a:r>
            <a:r>
              <a:rPr lang="zh-CN" altLang="en-US" sz="2800" dirty="0"/>
              <a:t>神经网络的输出是按照某种确定性决定的，</a:t>
            </a:r>
            <a:r>
              <a:rPr lang="en-US" altLang="zh-CN" sz="2800" dirty="0" err="1">
                <a:solidFill>
                  <a:srgbClr val="000000"/>
                </a:solidFill>
                <a:cs typeface="+mn-ea"/>
                <a:sym typeface="+mn-lt"/>
              </a:rPr>
              <a:t>如果发生串扰或陷入局部最优解，Hopfield神经网络就不能正确的辨别模式。而</a:t>
            </a:r>
            <a:r>
              <a:rPr lang="en-US" altLang="zh-CN" sz="2800" dirty="0" err="1">
                <a:solidFill>
                  <a:srgbClr val="FF0000"/>
                </a:solidFill>
                <a:cs typeface="+mn-ea"/>
                <a:sym typeface="+mn-lt"/>
              </a:rPr>
              <a:t>玻尔兹曼机</a:t>
            </a:r>
            <a:r>
              <a:rPr lang="en-US" altLang="zh-CN" sz="2800" dirty="0">
                <a:solidFill>
                  <a:srgbClr val="000000"/>
                </a:solidFill>
                <a:cs typeface="+mn-ea"/>
                <a:sym typeface="+mn-lt"/>
              </a:rPr>
              <a:t>(Boltzmann</a:t>
            </a:r>
            <a:r>
              <a:rPr lang="en-US" altLang="zh-CN" sz="2800" dirty="0">
                <a:cs typeface="+mn-ea"/>
                <a:sym typeface="+mn-lt"/>
              </a:rPr>
              <a:t> </a:t>
            </a:r>
            <a:r>
              <a:rPr lang="en-US" altLang="zh-CN" sz="2800" dirty="0">
                <a:solidFill>
                  <a:srgbClr val="000000"/>
                </a:solidFill>
                <a:cs typeface="+mn-ea"/>
                <a:sym typeface="+mn-lt"/>
              </a:rPr>
              <a:t>Machine)</a:t>
            </a:r>
            <a:r>
              <a:rPr lang="en-US" altLang="zh-CN" sz="2800" dirty="0" err="1">
                <a:solidFill>
                  <a:srgbClr val="000000"/>
                </a:solidFill>
                <a:cs typeface="+mn-ea"/>
                <a:sym typeface="+mn-lt"/>
              </a:rPr>
              <a:t>通过让</a:t>
            </a:r>
            <a:r>
              <a:rPr lang="zh-CN" altLang="en-US" sz="2800" dirty="0">
                <a:solidFill>
                  <a:srgbClr val="000000"/>
                </a:solidFill>
                <a:cs typeface="+mn-ea"/>
                <a:sym typeface="+mn-lt"/>
              </a:rPr>
              <a:t>输出</a:t>
            </a:r>
            <a:r>
              <a:rPr lang="en-US" altLang="zh-CN" sz="2800" dirty="0" err="1">
                <a:solidFill>
                  <a:srgbClr val="000000"/>
                </a:solidFill>
                <a:cs typeface="+mn-ea"/>
                <a:sym typeface="+mn-lt"/>
              </a:rPr>
              <a:t>按照一定的概率分布发生状态变化</a:t>
            </a:r>
            <a:r>
              <a:rPr lang="zh-CN" altLang="en-US" sz="2800" dirty="0">
                <a:solidFill>
                  <a:srgbClr val="000000"/>
                </a:solidFill>
                <a:cs typeface="+mn-ea"/>
                <a:sym typeface="+mn-lt"/>
              </a:rPr>
              <a:t>，</a:t>
            </a:r>
            <a:r>
              <a:rPr lang="en-US" altLang="zh-CN" sz="2800" dirty="0" err="1">
                <a:solidFill>
                  <a:srgbClr val="000000"/>
                </a:solidFill>
                <a:cs typeface="+mn-ea"/>
                <a:sym typeface="+mn-lt"/>
              </a:rPr>
              <a:t>来避免陷入局部最优解</a:t>
            </a:r>
            <a:r>
              <a:rPr lang="zh-CN" altLang="en-US" sz="2800" dirty="0">
                <a:solidFill>
                  <a:srgbClr val="000000"/>
                </a:solidFill>
                <a:cs typeface="+mn-ea"/>
                <a:sym typeface="+mn-lt"/>
              </a:rPr>
              <a:t>。</a:t>
            </a:r>
            <a:endParaRPr lang="en-US" altLang="zh-CN" sz="2800" dirty="0">
              <a:solidFill>
                <a:srgbClr val="000000"/>
              </a:solidFill>
              <a:cs typeface="+mn-ea"/>
              <a:sym typeface="+mn-lt"/>
            </a:endParaRPr>
          </a:p>
          <a:p>
            <a:pPr algn="just">
              <a:lnSpc>
                <a:spcPct val="150000"/>
              </a:lnSpc>
              <a:tabLst>
                <a:tab pos="457200" algn="l"/>
                <a:tab pos="736600" algn="l"/>
              </a:tabLst>
            </a:pPr>
            <a:r>
              <a:rPr lang="en-US" altLang="zh-CN" sz="3200" dirty="0">
                <a:solidFill>
                  <a:srgbClr val="000000"/>
                </a:solidFill>
                <a:cs typeface="+mn-ea"/>
                <a:sym typeface="+mn-lt"/>
              </a:rPr>
              <a:t>❑</a:t>
            </a:r>
            <a:r>
              <a:rPr lang="en-US" altLang="zh-CN" sz="3200" dirty="0">
                <a:cs typeface="+mn-ea"/>
                <a:sym typeface="+mn-lt"/>
              </a:rPr>
              <a:t> </a:t>
            </a:r>
            <a:r>
              <a:rPr lang="en-US" altLang="zh-CN" sz="3200" dirty="0">
                <a:solidFill>
                  <a:srgbClr val="000000"/>
                </a:solidFill>
                <a:cs typeface="+mn-ea"/>
                <a:sym typeface="+mn-lt"/>
              </a:rPr>
              <a:t>玻尔兹曼机保持了</a:t>
            </a:r>
            <a:r>
              <a:rPr lang="en-US" altLang="zh-CN" sz="3200" b="1" dirty="0">
                <a:solidFill>
                  <a:srgbClr val="000000"/>
                </a:solidFill>
                <a:cs typeface="+mn-ea"/>
                <a:sym typeface="+mn-lt"/>
              </a:rPr>
              <a:t>Hopfield</a:t>
            </a:r>
            <a:r>
              <a:rPr lang="en-US" altLang="zh-CN" sz="3200" dirty="0">
                <a:solidFill>
                  <a:srgbClr val="000000"/>
                </a:solidFill>
                <a:cs typeface="+mn-ea"/>
                <a:sym typeface="+mn-lt"/>
              </a:rPr>
              <a:t>神经网络的假设：</a:t>
            </a:r>
            <a:endParaRPr lang="en-US" altLang="zh-CN" sz="3200" dirty="0">
              <a:solidFill>
                <a:srgbClr val="000000"/>
              </a:solidFill>
              <a:cs typeface="+mn-ea"/>
              <a:sym typeface="+mn-lt"/>
            </a:endParaRPr>
          </a:p>
          <a:p>
            <a:pPr algn="just">
              <a:lnSpc>
                <a:spcPct val="150000"/>
              </a:lnSpc>
              <a:tabLst>
                <a:tab pos="457200" algn="l"/>
                <a:tab pos="736600" algn="l"/>
              </a:tabLst>
            </a:pPr>
            <a:r>
              <a:rPr lang="en-US" altLang="zh-CN" sz="2400" dirty="0">
                <a:cs typeface="+mn-ea"/>
                <a:sym typeface="+mn-lt"/>
              </a:rPr>
              <a:t>	</a:t>
            </a:r>
            <a:r>
              <a:rPr lang="en-US" altLang="zh-CN" sz="2800" dirty="0">
                <a:solidFill>
                  <a:srgbClr val="FF0000"/>
                </a:solidFill>
                <a:cs typeface="+mn-ea"/>
                <a:sym typeface="+mn-lt"/>
              </a:rPr>
              <a:t>–</a:t>
            </a:r>
            <a:r>
              <a:rPr lang="en-US" altLang="zh-CN" sz="2800" dirty="0">
                <a:cs typeface="+mn-ea"/>
                <a:sym typeface="+mn-lt"/>
              </a:rPr>
              <a:t>   </a:t>
            </a:r>
            <a:r>
              <a:rPr lang="en-US" altLang="zh-CN" sz="2800" dirty="0">
                <a:solidFill>
                  <a:srgbClr val="FF0000"/>
                </a:solidFill>
                <a:cs typeface="+mn-ea"/>
                <a:sym typeface="+mn-lt"/>
              </a:rPr>
              <a:t>权重对称</a:t>
            </a:r>
            <a:endParaRPr lang="en-US" altLang="zh-CN" sz="2800" dirty="0">
              <a:solidFill>
                <a:srgbClr val="FF0000"/>
              </a:solidFill>
              <a:cs typeface="+mn-ea"/>
              <a:sym typeface="+mn-lt"/>
            </a:endParaRPr>
          </a:p>
          <a:p>
            <a:pPr algn="just">
              <a:lnSpc>
                <a:spcPct val="150000"/>
              </a:lnSpc>
              <a:tabLst>
                <a:tab pos="457200" algn="l"/>
                <a:tab pos="736600" algn="l"/>
              </a:tabLst>
            </a:pPr>
            <a:r>
              <a:rPr lang="en-US" altLang="zh-CN" sz="2400" dirty="0">
                <a:cs typeface="+mn-ea"/>
                <a:sym typeface="+mn-lt"/>
              </a:rPr>
              <a:t>	</a:t>
            </a:r>
            <a:r>
              <a:rPr lang="en-US" altLang="zh-CN" sz="2800" dirty="0">
                <a:solidFill>
                  <a:srgbClr val="FF0000"/>
                </a:solidFill>
                <a:cs typeface="+mn-ea"/>
                <a:sym typeface="+mn-lt"/>
              </a:rPr>
              <a:t>–</a:t>
            </a:r>
            <a:r>
              <a:rPr lang="en-US" altLang="zh-CN" sz="2800" dirty="0">
                <a:cs typeface="+mn-ea"/>
                <a:sym typeface="+mn-lt"/>
              </a:rPr>
              <a:t>   </a:t>
            </a:r>
            <a:r>
              <a:rPr lang="en-US" altLang="zh-CN" sz="2800" dirty="0">
                <a:solidFill>
                  <a:srgbClr val="FF0000"/>
                </a:solidFill>
                <a:cs typeface="+mn-ea"/>
                <a:sym typeface="+mn-lt"/>
              </a:rPr>
              <a:t>自身无连接</a:t>
            </a:r>
            <a:endParaRPr lang="en-US" altLang="zh-CN" sz="2800" dirty="0">
              <a:solidFill>
                <a:srgbClr val="FF0000"/>
              </a:solidFill>
              <a:cs typeface="+mn-ea"/>
              <a:sym typeface="+mn-lt"/>
            </a:endParaRPr>
          </a:p>
          <a:p>
            <a:pPr algn="just">
              <a:lnSpc>
                <a:spcPct val="150000"/>
              </a:lnSpc>
              <a:tabLst>
                <a:tab pos="457200" algn="l"/>
                <a:tab pos="736600" algn="l"/>
              </a:tabLst>
            </a:pPr>
            <a:r>
              <a:rPr lang="en-US" altLang="zh-CN" sz="2400" dirty="0">
                <a:cs typeface="+mn-ea"/>
                <a:sym typeface="+mn-lt"/>
              </a:rPr>
              <a:t>	</a:t>
            </a:r>
            <a:r>
              <a:rPr lang="en-US" altLang="zh-CN" sz="2800" dirty="0">
                <a:solidFill>
                  <a:srgbClr val="FF0000"/>
                </a:solidFill>
                <a:cs typeface="+mn-ea"/>
                <a:sym typeface="+mn-lt"/>
              </a:rPr>
              <a:t>–</a:t>
            </a:r>
            <a:r>
              <a:rPr lang="en-US" altLang="zh-CN" sz="2800" dirty="0">
                <a:cs typeface="+mn-ea"/>
                <a:sym typeface="+mn-lt"/>
              </a:rPr>
              <a:t>   </a:t>
            </a:r>
            <a:r>
              <a:rPr lang="en-US" altLang="zh-CN" sz="2800" dirty="0" err="1">
                <a:solidFill>
                  <a:srgbClr val="FF0000"/>
                </a:solidFill>
                <a:cs typeface="+mn-ea"/>
                <a:sym typeface="+mn-lt"/>
              </a:rPr>
              <a:t>二值输出</a:t>
            </a:r>
            <a:endParaRPr lang="en-US" altLang="zh-CN" sz="2800" dirty="0">
              <a:solidFill>
                <a:srgbClr val="FF0000"/>
              </a:solidFill>
              <a:cs typeface="+mn-ea"/>
              <a:sym typeface="+mn-lt"/>
            </a:endParaRPr>
          </a:p>
        </p:txBody>
      </p:sp>
      <p:sp>
        <p:nvSpPr>
          <p:cNvPr id="3" name="TextBox 1"/>
          <p:cNvSpPr txBox="1"/>
          <p:nvPr/>
        </p:nvSpPr>
        <p:spPr>
          <a:xfrm>
            <a:off x="1047228" y="160917"/>
            <a:ext cx="230832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玻尔兹曼机</a:t>
            </a:r>
            <a:endParaRPr lang="en-US" altLang="zh-CN" sz="3600" dirty="0">
              <a:solidFill>
                <a:srgbClr val="0E00DC"/>
              </a:solidFill>
              <a:cs typeface="+mn-ea"/>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1047228" y="160917"/>
            <a:ext cx="230832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玻尔兹曼机</a:t>
            </a:r>
            <a:endParaRPr lang="en-US" altLang="zh-CN" sz="3600" dirty="0">
              <a:solidFill>
                <a:srgbClr val="0E00DC"/>
              </a:solidFill>
              <a:cs typeface="+mn-ea"/>
              <a:sym typeface="+mn-lt"/>
            </a:endParaRPr>
          </a:p>
        </p:txBody>
      </p:sp>
      <p:pic>
        <p:nvPicPr>
          <p:cNvPr id="4" name="图片 3"/>
          <p:cNvPicPr>
            <a:picLocks noChangeAspect="1"/>
          </p:cNvPicPr>
          <p:nvPr/>
        </p:nvPicPr>
        <p:blipFill>
          <a:blip r:embed="rId1"/>
          <a:stretch>
            <a:fillRect/>
          </a:stretch>
        </p:blipFill>
        <p:spPr>
          <a:xfrm>
            <a:off x="367665" y="1517015"/>
            <a:ext cx="9770110" cy="5085080"/>
          </a:xfrm>
          <a:prstGeom prst="rect">
            <a:avLst/>
          </a:prstGeom>
        </p:spPr>
      </p:pic>
      <p:sp>
        <p:nvSpPr>
          <p:cNvPr id="5" name="文本框 4"/>
          <p:cNvSpPr txBox="1"/>
          <p:nvPr/>
        </p:nvSpPr>
        <p:spPr>
          <a:xfrm>
            <a:off x="457200" y="871855"/>
            <a:ext cx="6096000" cy="645160"/>
          </a:xfrm>
          <a:prstGeom prst="rect">
            <a:avLst/>
          </a:prstGeom>
          <a:noFill/>
        </p:spPr>
        <p:txBody>
          <a:bodyPr wrap="square" rtlCol="0" anchor="t">
            <a:spAutoFit/>
          </a:bodyPr>
          <a:lstStyle/>
          <a:p>
            <a:r>
              <a:rPr lang="en-US" altLang="zh-CN" sz="3600" b="1" dirty="0">
                <a:solidFill>
                  <a:srgbClr val="000000"/>
                </a:solidFill>
                <a:cs typeface="+mn-ea"/>
                <a:sym typeface="+mn-lt"/>
              </a:rPr>
              <a:t>模型定义</a:t>
            </a:r>
            <a:endParaRPr lang="zh-CN" altLang="en-US" sz="3600" b="1" dirty="0">
              <a:solidFill>
                <a:srgbClr val="000000"/>
              </a:solidFill>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667821" y="1166965"/>
            <a:ext cx="10849510" cy="5286387"/>
          </a:xfrm>
          <a:custGeom>
            <a:avLst/>
            <a:gdLst>
              <a:gd name="connsiteX0" fmla="*/ 0 w 9144000"/>
              <a:gd name="connsiteY0" fmla="*/ 2087880 h 2087880"/>
              <a:gd name="connsiteX1" fmla="*/ 9144000 w 9144000"/>
              <a:gd name="connsiteY1" fmla="*/ 2087880 h 2087880"/>
              <a:gd name="connsiteX2" fmla="*/ 9144000 w 9144000"/>
              <a:gd name="connsiteY2" fmla="*/ 0 h 2087880"/>
              <a:gd name="connsiteX3" fmla="*/ 0 w 9144000"/>
              <a:gd name="connsiteY3" fmla="*/ 0 h 2087880"/>
              <a:gd name="connsiteX4" fmla="*/ 0 w 9144000"/>
              <a:gd name="connsiteY4" fmla="*/ 2087880 h 20878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087880">
                <a:moveTo>
                  <a:pt x="0" y="2087880"/>
                </a:moveTo>
                <a:lnTo>
                  <a:pt x="9144000" y="2087880"/>
                </a:lnTo>
                <a:lnTo>
                  <a:pt x="9144000" y="0"/>
                </a:lnTo>
                <a:lnTo>
                  <a:pt x="0" y="0"/>
                </a:lnTo>
                <a:lnTo>
                  <a:pt x="0" y="2087880"/>
                </a:lnTo>
              </a:path>
            </a:pathLst>
          </a:cu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Box 1"/>
          <p:cNvSpPr txBox="1"/>
          <p:nvPr/>
        </p:nvSpPr>
        <p:spPr>
          <a:xfrm>
            <a:off x="924673" y="1685248"/>
            <a:ext cx="10346077" cy="4604017"/>
          </a:xfrm>
          <a:prstGeom prst="rect">
            <a:avLst/>
          </a:prstGeom>
          <a:noFill/>
        </p:spPr>
        <p:txBody>
          <a:bodyPr wrap="square" lIns="0" tIns="0" rIns="0" rtlCol="0">
            <a:spAutoFit/>
          </a:bodyPr>
          <a:lstStyle/>
          <a:p>
            <a:pPr algn="just">
              <a:lnSpc>
                <a:spcPts val="4500"/>
              </a:lnSpc>
            </a:pPr>
            <a:r>
              <a:rPr lang="zh-CN" altLang="en-US" sz="2800" b="1" dirty="0">
                <a:solidFill>
                  <a:srgbClr val="C00000"/>
                </a:solidFill>
                <a:cs typeface="+mn-ea"/>
                <a:sym typeface="+mn-lt"/>
              </a:rPr>
              <a:t>无监督学习（ </a:t>
            </a:r>
            <a:r>
              <a:rPr lang="en-US" altLang="zh-CN" sz="2800" b="1" dirty="0">
                <a:solidFill>
                  <a:srgbClr val="C00000"/>
                </a:solidFill>
                <a:cs typeface="+mn-ea"/>
                <a:sym typeface="+mn-lt"/>
              </a:rPr>
              <a:t>Unsupervised Learning</a:t>
            </a:r>
            <a:r>
              <a:rPr lang="zh-CN" altLang="en-US" sz="2800" b="1" dirty="0">
                <a:solidFill>
                  <a:srgbClr val="C00000"/>
                </a:solidFill>
                <a:cs typeface="+mn-ea"/>
                <a:sym typeface="+mn-lt"/>
              </a:rPr>
              <a:t>， </a:t>
            </a:r>
            <a:r>
              <a:rPr lang="en-US" altLang="zh-CN" sz="2800" b="1" dirty="0">
                <a:solidFill>
                  <a:srgbClr val="C00000"/>
                </a:solidFill>
                <a:cs typeface="+mn-ea"/>
                <a:sym typeface="+mn-lt"/>
              </a:rPr>
              <a:t>UL</a:t>
            </a:r>
            <a:r>
              <a:rPr lang="zh-CN" altLang="en-US" sz="2800" b="1" dirty="0">
                <a:solidFill>
                  <a:srgbClr val="C00000"/>
                </a:solidFill>
                <a:cs typeface="+mn-ea"/>
                <a:sym typeface="+mn-lt"/>
              </a:rPr>
              <a:t>） 是指从无标签的数据中学习出一些有用的模式。</a:t>
            </a:r>
            <a:endParaRPr lang="en-US" altLang="zh-CN" sz="2800" b="1" dirty="0">
              <a:solidFill>
                <a:srgbClr val="C00000"/>
              </a:solidFill>
              <a:cs typeface="+mn-ea"/>
              <a:sym typeface="+mn-lt"/>
            </a:endParaRPr>
          </a:p>
          <a:p>
            <a:pPr algn="just">
              <a:lnSpc>
                <a:spcPts val="4500"/>
              </a:lnSpc>
            </a:pPr>
            <a:r>
              <a:rPr lang="zh-CN" altLang="en-US" sz="2800" b="1" dirty="0">
                <a:solidFill>
                  <a:srgbClr val="0033CC"/>
                </a:solidFill>
                <a:cs typeface="+mn-ea"/>
                <a:sym typeface="+mn-lt"/>
              </a:rPr>
              <a:t>无监督学习算法一般直接从原始数据中学习，不借助于任何人工给出标签或者反馈等指导信息。</a:t>
            </a:r>
            <a:endParaRPr lang="en-US" altLang="zh-CN" sz="2800" b="1" dirty="0">
              <a:solidFill>
                <a:srgbClr val="0033CC"/>
              </a:solidFill>
              <a:cs typeface="+mn-ea"/>
              <a:sym typeface="+mn-lt"/>
            </a:endParaRPr>
          </a:p>
          <a:p>
            <a:pPr algn="just">
              <a:lnSpc>
                <a:spcPts val="4500"/>
              </a:lnSpc>
            </a:pPr>
            <a:r>
              <a:rPr lang="zh-CN" altLang="en-US" sz="2800" b="1" dirty="0">
                <a:solidFill>
                  <a:srgbClr val="0033CC"/>
                </a:solidFill>
                <a:cs typeface="+mn-ea"/>
                <a:sym typeface="+mn-lt"/>
              </a:rPr>
              <a:t>如果监督学习是建立输入</a:t>
            </a:r>
            <a:r>
              <a:rPr lang="en-US" altLang="zh-CN" sz="2800" b="1" dirty="0">
                <a:solidFill>
                  <a:srgbClr val="0033CC"/>
                </a:solidFill>
                <a:cs typeface="+mn-ea"/>
                <a:sym typeface="+mn-lt"/>
              </a:rPr>
              <a:t>-</a:t>
            </a:r>
            <a:r>
              <a:rPr lang="zh-CN" altLang="en-US" sz="2800" b="1" dirty="0">
                <a:solidFill>
                  <a:srgbClr val="0033CC"/>
                </a:solidFill>
                <a:cs typeface="+mn-ea"/>
                <a:sym typeface="+mn-lt"/>
              </a:rPr>
              <a:t>输出之间的映射关系；</a:t>
            </a:r>
            <a:endParaRPr lang="en-US" altLang="zh-CN" sz="2800" b="1" dirty="0">
              <a:solidFill>
                <a:srgbClr val="0033CC"/>
              </a:solidFill>
              <a:cs typeface="+mn-ea"/>
              <a:sym typeface="+mn-lt"/>
            </a:endParaRPr>
          </a:p>
          <a:p>
            <a:pPr algn="just">
              <a:lnSpc>
                <a:spcPts val="4500"/>
              </a:lnSpc>
            </a:pPr>
            <a:r>
              <a:rPr lang="zh-CN" altLang="en-US" sz="2800" b="1" dirty="0">
                <a:solidFill>
                  <a:srgbClr val="0033CC"/>
                </a:solidFill>
                <a:cs typeface="+mn-ea"/>
                <a:sym typeface="+mn-lt"/>
              </a:rPr>
              <a:t>无监督学习就是发现隐藏的数据中的有价值信息，包括有效的特征、类别、结构以及概率分布等。</a:t>
            </a:r>
            <a:endParaRPr lang="en-US" altLang="zh-CN" sz="2800" b="1" dirty="0">
              <a:solidFill>
                <a:srgbClr val="0033CC"/>
              </a:solidFill>
              <a:cs typeface="+mn-ea"/>
              <a:sym typeface="+mn-lt"/>
            </a:endParaRPr>
          </a:p>
          <a:p>
            <a:pPr algn="just">
              <a:lnSpc>
                <a:spcPts val="4500"/>
              </a:lnSpc>
            </a:pPr>
            <a:r>
              <a:rPr lang="zh-CN" altLang="en-US" sz="2800" b="1" dirty="0">
                <a:solidFill>
                  <a:srgbClr val="00B050"/>
                </a:solidFill>
                <a:cs typeface="+mn-ea"/>
                <a:sym typeface="+mn-lt"/>
              </a:rPr>
              <a:t>典型问题：无监督特征学习、概率密度估计、聚类等。</a:t>
            </a:r>
            <a:endParaRPr lang="en-US" altLang="zh-CN" sz="2800" b="1" dirty="0">
              <a:solidFill>
                <a:srgbClr val="00B050"/>
              </a:solidFill>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
          <p:cNvSpPr txBox="1"/>
          <p:nvPr/>
        </p:nvSpPr>
        <p:spPr>
          <a:xfrm>
            <a:off x="949877" y="1024962"/>
            <a:ext cx="6554679" cy="461665"/>
          </a:xfrm>
          <a:prstGeom prst="rect">
            <a:avLst/>
          </a:prstGeom>
          <a:noFill/>
        </p:spPr>
        <p:txBody>
          <a:bodyPr wrap="none" lIns="0" tIns="0" rIns="0" rtlCol="0">
            <a:spAutoFit/>
          </a:bodyPr>
          <a:lstStyle/>
          <a:p>
            <a:pPr>
              <a:lnSpc>
                <a:spcPts val="3600"/>
              </a:lnSpc>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玻尔兹曼机的输出是按照某种概率分布决定的</a:t>
            </a:r>
            <a:endParaRPr lang="en-US" altLang="zh-CN" sz="2400" dirty="0">
              <a:solidFill>
                <a:srgbClr val="000000"/>
              </a:solidFill>
              <a:cs typeface="+mn-ea"/>
              <a:sym typeface="+mn-lt"/>
            </a:endParaRPr>
          </a:p>
        </p:txBody>
      </p:sp>
      <p:sp>
        <p:nvSpPr>
          <p:cNvPr id="28" name="TextBox 1"/>
          <p:cNvSpPr txBox="1"/>
          <p:nvPr/>
        </p:nvSpPr>
        <p:spPr>
          <a:xfrm>
            <a:off x="1047228" y="160917"/>
            <a:ext cx="230832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玻尔兹曼机</a:t>
            </a:r>
            <a:endParaRPr lang="en-US" altLang="zh-CN" sz="3600" dirty="0">
              <a:solidFill>
                <a:srgbClr val="0E00DC"/>
              </a:solidFill>
              <a:cs typeface="+mn-ea"/>
              <a:sym typeface="+mn-lt"/>
            </a:endParaRPr>
          </a:p>
        </p:txBody>
      </p:sp>
      <p:pic>
        <p:nvPicPr>
          <p:cNvPr id="36" name="Picture 3"/>
          <p:cNvPicPr>
            <a:picLocks noChangeAspect="1" noChangeArrowheads="1"/>
          </p:cNvPicPr>
          <p:nvPr/>
        </p:nvPicPr>
        <p:blipFill>
          <a:blip r:embed="rId1"/>
          <a:srcRect/>
          <a:stretch>
            <a:fillRect/>
          </a:stretch>
        </p:blipFill>
        <p:spPr bwMode="auto">
          <a:xfrm>
            <a:off x="7747896" y="1114958"/>
            <a:ext cx="3632200" cy="2908300"/>
          </a:xfrm>
          <a:prstGeom prst="rect">
            <a:avLst/>
          </a:prstGeom>
          <a:noFill/>
        </p:spPr>
      </p:pic>
      <p:sp>
        <p:nvSpPr>
          <p:cNvPr id="5" name="矩形 4"/>
          <p:cNvSpPr/>
          <p:nvPr/>
        </p:nvSpPr>
        <p:spPr>
          <a:xfrm>
            <a:off x="8202084" y="4023258"/>
            <a:ext cx="2723823" cy="387286"/>
          </a:xfrm>
          <a:prstGeom prst="rect">
            <a:avLst/>
          </a:prstGeom>
        </p:spPr>
        <p:txBody>
          <a:bodyPr wrap="none">
            <a:spAutoFit/>
          </a:bodyPr>
          <a:lstStyle/>
          <a:p>
            <a:pPr>
              <a:lnSpc>
                <a:spcPts val="2300"/>
              </a:lnSpc>
              <a:tabLst>
                <a:tab pos="457200" algn="l"/>
                <a:tab pos="736600" algn="l"/>
                <a:tab pos="2705100" algn="l"/>
              </a:tabLst>
            </a:pPr>
            <a:r>
              <a:rPr lang="en-US" altLang="zh-CN" dirty="0" err="1">
                <a:solidFill>
                  <a:srgbClr val="000000"/>
                </a:solidFill>
                <a:cs typeface="+mn-ea"/>
                <a:sym typeface="+mn-lt"/>
              </a:rPr>
              <a:t>温度系数引起的概率变化</a:t>
            </a:r>
            <a:endParaRPr lang="en-US" altLang="zh-CN" dirty="0">
              <a:solidFill>
                <a:srgbClr val="000000"/>
              </a:solidFill>
              <a:cs typeface="+mn-ea"/>
              <a:sym typeface="+mn-lt"/>
            </a:endParaRPr>
          </a:p>
        </p:txBody>
      </p:sp>
      <p:pic>
        <p:nvPicPr>
          <p:cNvPr id="3" name="图片 2"/>
          <p:cNvPicPr>
            <a:picLocks noChangeAspect="1"/>
          </p:cNvPicPr>
          <p:nvPr/>
        </p:nvPicPr>
        <p:blipFill>
          <a:blip r:embed="rId2"/>
          <a:stretch>
            <a:fillRect/>
          </a:stretch>
        </p:blipFill>
        <p:spPr>
          <a:xfrm>
            <a:off x="811904" y="2057092"/>
            <a:ext cx="5808244" cy="1790684"/>
          </a:xfrm>
          <a:prstGeom prst="rect">
            <a:avLst/>
          </a:prstGeom>
        </p:spPr>
      </p:pic>
      <p:pic>
        <p:nvPicPr>
          <p:cNvPr id="7" name="图片 6"/>
          <p:cNvPicPr>
            <a:picLocks noChangeAspect="1"/>
          </p:cNvPicPr>
          <p:nvPr/>
        </p:nvPicPr>
        <p:blipFill>
          <a:blip r:embed="rId3"/>
          <a:stretch>
            <a:fillRect/>
          </a:stretch>
        </p:blipFill>
        <p:spPr>
          <a:xfrm>
            <a:off x="550566" y="4216901"/>
            <a:ext cx="7353300" cy="2419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
          <p:cNvSpPr txBox="1"/>
          <p:nvPr/>
        </p:nvSpPr>
        <p:spPr>
          <a:xfrm>
            <a:off x="1047228" y="160917"/>
            <a:ext cx="230832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玻尔兹曼机</a:t>
            </a:r>
            <a:endParaRPr lang="en-US" altLang="zh-CN" sz="3600" dirty="0">
              <a:solidFill>
                <a:srgbClr val="0E00DC"/>
              </a:solidFill>
              <a:cs typeface="+mn-ea"/>
              <a:sym typeface="+mn-lt"/>
            </a:endParaRPr>
          </a:p>
        </p:txBody>
      </p:sp>
      <p:pic>
        <p:nvPicPr>
          <p:cNvPr id="4" name="图片 3"/>
          <p:cNvPicPr>
            <a:picLocks noChangeAspect="1"/>
          </p:cNvPicPr>
          <p:nvPr/>
        </p:nvPicPr>
        <p:blipFill>
          <a:blip r:embed="rId1"/>
          <a:stretch>
            <a:fillRect/>
          </a:stretch>
        </p:blipFill>
        <p:spPr>
          <a:xfrm>
            <a:off x="347598" y="1328737"/>
            <a:ext cx="10820400" cy="42005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719187" y="2096740"/>
            <a:ext cx="10753911" cy="3462486"/>
          </a:xfrm>
          <a:prstGeom prst="rect">
            <a:avLst/>
          </a:prstGeom>
          <a:noFill/>
        </p:spPr>
        <p:txBody>
          <a:bodyPr wrap="square" lIns="0" tIns="0" rIns="0" rtlCol="0">
            <a:spAutoFit/>
          </a:bodyPr>
          <a:lstStyle/>
          <a:p>
            <a:pPr algn="just">
              <a:lnSpc>
                <a:spcPct val="150000"/>
              </a:lnSpc>
              <a:tabLst>
                <a:tab pos="342900" algn="l"/>
                <a:tab pos="457200" algn="l"/>
                <a:tab pos="736600" algn="l"/>
              </a:tabLst>
            </a:pPr>
            <a:r>
              <a:rPr lang="en-US" altLang="zh-CN" sz="2800" dirty="0" err="1">
                <a:solidFill>
                  <a:srgbClr val="000000"/>
                </a:solidFill>
                <a:cs typeface="+mn-ea"/>
                <a:sym typeface="+mn-lt"/>
              </a:rPr>
              <a:t>玻尔兹曼机选择</a:t>
            </a:r>
            <a:r>
              <a:rPr lang="en-US" altLang="zh-CN" sz="2800" dirty="0" err="1">
                <a:solidFill>
                  <a:srgbClr val="FF0000"/>
                </a:solidFill>
                <a:cs typeface="+mn-ea"/>
                <a:sym typeface="+mn-lt"/>
              </a:rPr>
              <a:t>模拟退火算法</a:t>
            </a:r>
            <a:r>
              <a:rPr lang="en-US" altLang="zh-CN" sz="2800" dirty="0" err="1">
                <a:solidFill>
                  <a:srgbClr val="000000"/>
                </a:solidFill>
                <a:cs typeface="+mn-ea"/>
                <a:sym typeface="+mn-lt"/>
              </a:rPr>
              <a:t>，可以先采用较大的温度系数进行粗调，然后逐渐减小温度系数进行微调</a:t>
            </a:r>
            <a:r>
              <a:rPr lang="zh-CN" altLang="en-US" sz="2800" dirty="0">
                <a:solidFill>
                  <a:srgbClr val="000000"/>
                </a:solidFill>
                <a:cs typeface="+mn-ea"/>
                <a:sym typeface="+mn-lt"/>
              </a:rPr>
              <a:t>。</a:t>
            </a:r>
            <a:endParaRPr lang="en-US" altLang="zh-CN" sz="2800" dirty="0">
              <a:solidFill>
                <a:srgbClr val="000000"/>
              </a:solidFill>
              <a:cs typeface="+mn-ea"/>
              <a:sym typeface="+mn-lt"/>
            </a:endParaRPr>
          </a:p>
          <a:p>
            <a:pPr algn="just">
              <a:lnSpc>
                <a:spcPct val="150000"/>
              </a:lnSpc>
            </a:pPr>
            <a:endParaRPr lang="en-US" altLang="zh-CN" sz="2000" dirty="0">
              <a:cs typeface="+mn-ea"/>
              <a:sym typeface="+mn-lt"/>
            </a:endParaRPr>
          </a:p>
          <a:p>
            <a:pPr algn="just">
              <a:lnSpc>
                <a:spcPct val="150000"/>
              </a:lnSpc>
              <a:tabLst>
                <a:tab pos="342900" algn="l"/>
                <a:tab pos="457200" algn="l"/>
                <a:tab pos="736600" algn="l"/>
              </a:tabLst>
            </a:pPr>
            <a:r>
              <a:rPr lang="en-US" altLang="zh-CN" sz="2400" dirty="0" err="1">
                <a:solidFill>
                  <a:srgbClr val="000000"/>
                </a:solidFill>
                <a:cs typeface="+mn-ea"/>
                <a:sym typeface="+mn-lt"/>
              </a:rPr>
              <a:t>温度系数越大，跳出局部最优解的概率越高。但是温度系数增大时，获得能量函数极小值的概率就会降低</a:t>
            </a:r>
            <a:r>
              <a:rPr lang="zh-CN" altLang="en-US" sz="2400" dirty="0">
                <a:solidFill>
                  <a:srgbClr val="000000"/>
                </a:solidFill>
                <a:cs typeface="+mn-ea"/>
                <a:sym typeface="+mn-lt"/>
              </a:rPr>
              <a:t>。</a:t>
            </a:r>
            <a:r>
              <a:rPr lang="en-US" altLang="zh-CN" sz="2400" dirty="0" err="1">
                <a:solidFill>
                  <a:srgbClr val="000000"/>
                </a:solidFill>
                <a:cs typeface="+mn-ea"/>
                <a:sym typeface="+mn-lt"/>
              </a:rPr>
              <a:t>反之，温度系数减小时，虽然获得能量函数极小值的概率增加了，但是玻尔兹曼机需要经历较长时间才能达到稳定状态</a:t>
            </a:r>
            <a:endParaRPr lang="en-US" altLang="zh-CN" sz="2400" dirty="0">
              <a:solidFill>
                <a:srgbClr val="000000"/>
              </a:solidFill>
              <a:cs typeface="+mn-ea"/>
              <a:sym typeface="+mn-lt"/>
            </a:endParaRPr>
          </a:p>
        </p:txBody>
      </p:sp>
      <p:sp>
        <p:nvSpPr>
          <p:cNvPr id="3" name="TextBox 1"/>
          <p:cNvSpPr txBox="1"/>
          <p:nvPr/>
        </p:nvSpPr>
        <p:spPr>
          <a:xfrm>
            <a:off x="1047228" y="160917"/>
            <a:ext cx="230832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玻尔兹曼机</a:t>
            </a:r>
            <a:endParaRPr lang="en-US" altLang="zh-CN" sz="3600" dirty="0">
              <a:solidFill>
                <a:srgbClr val="0E00DC"/>
              </a:solidFill>
              <a:cs typeface="+mn-ea"/>
              <a:sym typeface="+mn-lt"/>
            </a:endParaRPr>
          </a:p>
        </p:txBody>
      </p:sp>
      <p:sp>
        <p:nvSpPr>
          <p:cNvPr id="2" name="文本框 1"/>
          <p:cNvSpPr txBox="1"/>
          <p:nvPr/>
        </p:nvSpPr>
        <p:spPr>
          <a:xfrm>
            <a:off x="587375" y="1073150"/>
            <a:ext cx="6096000" cy="645160"/>
          </a:xfrm>
          <a:prstGeom prst="rect">
            <a:avLst/>
          </a:prstGeom>
          <a:noFill/>
        </p:spPr>
        <p:txBody>
          <a:bodyPr wrap="square" rtlCol="0" anchor="t">
            <a:spAutoFit/>
          </a:bodyPr>
          <a:lstStyle/>
          <a:p>
            <a:r>
              <a:rPr lang="zh-CN" altLang="en-US" sz="3600" b="1"/>
              <a:t>全局能量最小化</a:t>
            </a:r>
            <a:endParaRPr lang="zh-CN" altLang="en-US" sz="36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
          <p:cNvSpPr/>
          <p:nvPr/>
        </p:nvSpPr>
        <p:spPr>
          <a:xfrm>
            <a:off x="2365249" y="2830068"/>
            <a:ext cx="2311907" cy="1488947"/>
          </a:xfrm>
          <a:custGeom>
            <a:avLst/>
            <a:gdLst>
              <a:gd name="connsiteX0" fmla="*/ 12953 w 2311907"/>
              <a:gd name="connsiteY0" fmla="*/ 1354073 h 1488947"/>
              <a:gd name="connsiteX1" fmla="*/ 20573 w 2311907"/>
              <a:gd name="connsiteY1" fmla="*/ 1277873 h 1488947"/>
              <a:gd name="connsiteX2" fmla="*/ 28193 w 2311907"/>
              <a:gd name="connsiteY2" fmla="*/ 1255014 h 1488947"/>
              <a:gd name="connsiteX3" fmla="*/ 43433 w 2311907"/>
              <a:gd name="connsiteY3" fmla="*/ 1102614 h 1488947"/>
              <a:gd name="connsiteX4" fmla="*/ 51053 w 2311907"/>
              <a:gd name="connsiteY4" fmla="*/ 1018794 h 1488947"/>
              <a:gd name="connsiteX5" fmla="*/ 58673 w 2311907"/>
              <a:gd name="connsiteY5" fmla="*/ 957834 h 1488947"/>
              <a:gd name="connsiteX6" fmla="*/ 81533 w 2311907"/>
              <a:gd name="connsiteY6" fmla="*/ 790194 h 1488947"/>
              <a:gd name="connsiteX7" fmla="*/ 96773 w 2311907"/>
              <a:gd name="connsiteY7" fmla="*/ 706373 h 1488947"/>
              <a:gd name="connsiteX8" fmla="*/ 112013 w 2311907"/>
              <a:gd name="connsiteY8" fmla="*/ 660653 h 1488947"/>
              <a:gd name="connsiteX9" fmla="*/ 119633 w 2311907"/>
              <a:gd name="connsiteY9" fmla="*/ 637794 h 1488947"/>
              <a:gd name="connsiteX10" fmla="*/ 134873 w 2311907"/>
              <a:gd name="connsiteY10" fmla="*/ 569214 h 1488947"/>
              <a:gd name="connsiteX11" fmla="*/ 150113 w 2311907"/>
              <a:gd name="connsiteY11" fmla="*/ 508253 h 1488947"/>
              <a:gd name="connsiteX12" fmla="*/ 172973 w 2311907"/>
              <a:gd name="connsiteY12" fmla="*/ 439673 h 1488947"/>
              <a:gd name="connsiteX13" fmla="*/ 195833 w 2311907"/>
              <a:gd name="connsiteY13" fmla="*/ 393954 h 1488947"/>
              <a:gd name="connsiteX14" fmla="*/ 218693 w 2311907"/>
              <a:gd name="connsiteY14" fmla="*/ 378714 h 1488947"/>
              <a:gd name="connsiteX15" fmla="*/ 279641 w 2311907"/>
              <a:gd name="connsiteY15" fmla="*/ 401574 h 1488947"/>
              <a:gd name="connsiteX16" fmla="*/ 294881 w 2311907"/>
              <a:gd name="connsiteY16" fmla="*/ 447294 h 1488947"/>
              <a:gd name="connsiteX17" fmla="*/ 310121 w 2311907"/>
              <a:gd name="connsiteY17" fmla="*/ 470153 h 1488947"/>
              <a:gd name="connsiteX18" fmla="*/ 340601 w 2311907"/>
              <a:gd name="connsiteY18" fmla="*/ 576834 h 1488947"/>
              <a:gd name="connsiteX19" fmla="*/ 348221 w 2311907"/>
              <a:gd name="connsiteY19" fmla="*/ 607314 h 1488947"/>
              <a:gd name="connsiteX20" fmla="*/ 355841 w 2311907"/>
              <a:gd name="connsiteY20" fmla="*/ 630173 h 1488947"/>
              <a:gd name="connsiteX21" fmla="*/ 363461 w 2311907"/>
              <a:gd name="connsiteY21" fmla="*/ 668273 h 1488947"/>
              <a:gd name="connsiteX22" fmla="*/ 378701 w 2311907"/>
              <a:gd name="connsiteY22" fmla="*/ 713994 h 1488947"/>
              <a:gd name="connsiteX23" fmla="*/ 409181 w 2311907"/>
              <a:gd name="connsiteY23" fmla="*/ 820673 h 1488947"/>
              <a:gd name="connsiteX24" fmla="*/ 432053 w 2311907"/>
              <a:gd name="connsiteY24" fmla="*/ 889253 h 1488947"/>
              <a:gd name="connsiteX25" fmla="*/ 439673 w 2311907"/>
              <a:gd name="connsiteY25" fmla="*/ 912114 h 1488947"/>
              <a:gd name="connsiteX26" fmla="*/ 470153 w 2311907"/>
              <a:gd name="connsiteY26" fmla="*/ 980694 h 1488947"/>
              <a:gd name="connsiteX27" fmla="*/ 477773 w 2311907"/>
              <a:gd name="connsiteY27" fmla="*/ 1003553 h 1488947"/>
              <a:gd name="connsiteX28" fmla="*/ 508253 w 2311907"/>
              <a:gd name="connsiteY28" fmla="*/ 1049273 h 1488947"/>
              <a:gd name="connsiteX29" fmla="*/ 523493 w 2311907"/>
              <a:gd name="connsiteY29" fmla="*/ 1094994 h 1488947"/>
              <a:gd name="connsiteX30" fmla="*/ 531113 w 2311907"/>
              <a:gd name="connsiteY30" fmla="*/ 1117853 h 1488947"/>
              <a:gd name="connsiteX31" fmla="*/ 546353 w 2311907"/>
              <a:gd name="connsiteY31" fmla="*/ 1140714 h 1488947"/>
              <a:gd name="connsiteX32" fmla="*/ 592073 w 2311907"/>
              <a:gd name="connsiteY32" fmla="*/ 1133094 h 1488947"/>
              <a:gd name="connsiteX33" fmla="*/ 614933 w 2311907"/>
              <a:gd name="connsiteY33" fmla="*/ 1125473 h 1488947"/>
              <a:gd name="connsiteX34" fmla="*/ 630173 w 2311907"/>
              <a:gd name="connsiteY34" fmla="*/ 1079753 h 1488947"/>
              <a:gd name="connsiteX35" fmla="*/ 645413 w 2311907"/>
              <a:gd name="connsiteY35" fmla="*/ 1056894 h 1488947"/>
              <a:gd name="connsiteX36" fmla="*/ 660653 w 2311907"/>
              <a:gd name="connsiteY36" fmla="*/ 1011173 h 1488947"/>
              <a:gd name="connsiteX37" fmla="*/ 668273 w 2311907"/>
              <a:gd name="connsiteY37" fmla="*/ 988314 h 1488947"/>
              <a:gd name="connsiteX38" fmla="*/ 675893 w 2311907"/>
              <a:gd name="connsiteY38" fmla="*/ 965453 h 1488947"/>
              <a:gd name="connsiteX39" fmla="*/ 691133 w 2311907"/>
              <a:gd name="connsiteY39" fmla="*/ 904494 h 1488947"/>
              <a:gd name="connsiteX40" fmla="*/ 774953 w 2311907"/>
              <a:gd name="connsiteY40" fmla="*/ 653034 h 1488947"/>
              <a:gd name="connsiteX41" fmla="*/ 797813 w 2311907"/>
              <a:gd name="connsiteY41" fmla="*/ 584453 h 1488947"/>
              <a:gd name="connsiteX42" fmla="*/ 805433 w 2311907"/>
              <a:gd name="connsiteY42" fmla="*/ 561594 h 1488947"/>
              <a:gd name="connsiteX43" fmla="*/ 813053 w 2311907"/>
              <a:gd name="connsiteY43" fmla="*/ 538734 h 1488947"/>
              <a:gd name="connsiteX44" fmla="*/ 820673 w 2311907"/>
              <a:gd name="connsiteY44" fmla="*/ 508253 h 1488947"/>
              <a:gd name="connsiteX45" fmla="*/ 835913 w 2311907"/>
              <a:gd name="connsiteY45" fmla="*/ 462534 h 1488947"/>
              <a:gd name="connsiteX46" fmla="*/ 858773 w 2311907"/>
              <a:gd name="connsiteY46" fmla="*/ 386333 h 1488947"/>
              <a:gd name="connsiteX47" fmla="*/ 874013 w 2311907"/>
              <a:gd name="connsiteY47" fmla="*/ 332994 h 1488947"/>
              <a:gd name="connsiteX48" fmla="*/ 889253 w 2311907"/>
              <a:gd name="connsiteY48" fmla="*/ 287274 h 1488947"/>
              <a:gd name="connsiteX49" fmla="*/ 904494 w 2311907"/>
              <a:gd name="connsiteY49" fmla="*/ 241554 h 1488947"/>
              <a:gd name="connsiteX50" fmla="*/ 912113 w 2311907"/>
              <a:gd name="connsiteY50" fmla="*/ 218694 h 1488947"/>
              <a:gd name="connsiteX51" fmla="*/ 919733 w 2311907"/>
              <a:gd name="connsiteY51" fmla="*/ 195833 h 1488947"/>
              <a:gd name="connsiteX52" fmla="*/ 927353 w 2311907"/>
              <a:gd name="connsiteY52" fmla="*/ 165354 h 1488947"/>
              <a:gd name="connsiteX53" fmla="*/ 942594 w 2311907"/>
              <a:gd name="connsiteY53" fmla="*/ 119633 h 1488947"/>
              <a:gd name="connsiteX54" fmla="*/ 965453 w 2311907"/>
              <a:gd name="connsiteY54" fmla="*/ 43433 h 1488947"/>
              <a:gd name="connsiteX55" fmla="*/ 1011173 w 2311907"/>
              <a:gd name="connsiteY55" fmla="*/ 12954 h 1488947"/>
              <a:gd name="connsiteX56" fmla="*/ 1087373 w 2311907"/>
              <a:gd name="connsiteY56" fmla="*/ 20574 h 1488947"/>
              <a:gd name="connsiteX57" fmla="*/ 1110233 w 2311907"/>
              <a:gd name="connsiteY57" fmla="*/ 28194 h 1488947"/>
              <a:gd name="connsiteX58" fmla="*/ 1155953 w 2311907"/>
              <a:gd name="connsiteY58" fmla="*/ 119633 h 1488947"/>
              <a:gd name="connsiteX59" fmla="*/ 1171194 w 2311907"/>
              <a:gd name="connsiteY59" fmla="*/ 165354 h 1488947"/>
              <a:gd name="connsiteX60" fmla="*/ 1178813 w 2311907"/>
              <a:gd name="connsiteY60" fmla="*/ 188214 h 1488947"/>
              <a:gd name="connsiteX61" fmla="*/ 1194053 w 2311907"/>
              <a:gd name="connsiteY61" fmla="*/ 249174 h 1488947"/>
              <a:gd name="connsiteX62" fmla="*/ 1209294 w 2311907"/>
              <a:gd name="connsiteY62" fmla="*/ 302514 h 1488947"/>
              <a:gd name="connsiteX63" fmla="*/ 1232153 w 2311907"/>
              <a:gd name="connsiteY63" fmla="*/ 378714 h 1488947"/>
              <a:gd name="connsiteX64" fmla="*/ 1239773 w 2311907"/>
              <a:gd name="connsiteY64" fmla="*/ 424434 h 1488947"/>
              <a:gd name="connsiteX65" fmla="*/ 1247394 w 2311907"/>
              <a:gd name="connsiteY65" fmla="*/ 447294 h 1488947"/>
              <a:gd name="connsiteX66" fmla="*/ 1262633 w 2311907"/>
              <a:gd name="connsiteY66" fmla="*/ 515873 h 1488947"/>
              <a:gd name="connsiteX67" fmla="*/ 1277873 w 2311907"/>
              <a:gd name="connsiteY67" fmla="*/ 569214 h 1488947"/>
              <a:gd name="connsiteX68" fmla="*/ 1285494 w 2311907"/>
              <a:gd name="connsiteY68" fmla="*/ 614934 h 1488947"/>
              <a:gd name="connsiteX69" fmla="*/ 1300733 w 2311907"/>
              <a:gd name="connsiteY69" fmla="*/ 675894 h 1488947"/>
              <a:gd name="connsiteX70" fmla="*/ 1308353 w 2311907"/>
              <a:gd name="connsiteY70" fmla="*/ 706373 h 1488947"/>
              <a:gd name="connsiteX71" fmla="*/ 1323594 w 2311907"/>
              <a:gd name="connsiteY71" fmla="*/ 767334 h 1488947"/>
              <a:gd name="connsiteX72" fmla="*/ 1331213 w 2311907"/>
              <a:gd name="connsiteY72" fmla="*/ 797814 h 1488947"/>
              <a:gd name="connsiteX73" fmla="*/ 1346453 w 2311907"/>
              <a:gd name="connsiteY73" fmla="*/ 828294 h 1488947"/>
              <a:gd name="connsiteX74" fmla="*/ 1354073 w 2311907"/>
              <a:gd name="connsiteY74" fmla="*/ 874014 h 1488947"/>
              <a:gd name="connsiteX75" fmla="*/ 1361694 w 2311907"/>
              <a:gd name="connsiteY75" fmla="*/ 896873 h 1488947"/>
              <a:gd name="connsiteX76" fmla="*/ 1369313 w 2311907"/>
              <a:gd name="connsiteY76" fmla="*/ 927353 h 1488947"/>
              <a:gd name="connsiteX77" fmla="*/ 1384553 w 2311907"/>
              <a:gd name="connsiteY77" fmla="*/ 973073 h 1488947"/>
              <a:gd name="connsiteX78" fmla="*/ 1399794 w 2311907"/>
              <a:gd name="connsiteY78" fmla="*/ 995934 h 1488947"/>
              <a:gd name="connsiteX79" fmla="*/ 1415033 w 2311907"/>
              <a:gd name="connsiteY79" fmla="*/ 1041653 h 1488947"/>
              <a:gd name="connsiteX80" fmla="*/ 1422653 w 2311907"/>
              <a:gd name="connsiteY80" fmla="*/ 1064514 h 1488947"/>
              <a:gd name="connsiteX81" fmla="*/ 1430273 w 2311907"/>
              <a:gd name="connsiteY81" fmla="*/ 1087373 h 1488947"/>
              <a:gd name="connsiteX82" fmla="*/ 1460753 w 2311907"/>
              <a:gd name="connsiteY82" fmla="*/ 1133094 h 1488947"/>
              <a:gd name="connsiteX83" fmla="*/ 1475994 w 2311907"/>
              <a:gd name="connsiteY83" fmla="*/ 1155953 h 1488947"/>
              <a:gd name="connsiteX84" fmla="*/ 1514094 w 2311907"/>
              <a:gd name="connsiteY84" fmla="*/ 1224534 h 1488947"/>
              <a:gd name="connsiteX85" fmla="*/ 1544573 w 2311907"/>
              <a:gd name="connsiteY85" fmla="*/ 1262634 h 1488947"/>
              <a:gd name="connsiteX86" fmla="*/ 1552194 w 2311907"/>
              <a:gd name="connsiteY86" fmla="*/ 1285494 h 1488947"/>
              <a:gd name="connsiteX87" fmla="*/ 1567433 w 2311907"/>
              <a:gd name="connsiteY87" fmla="*/ 1308353 h 1488947"/>
              <a:gd name="connsiteX88" fmla="*/ 1575053 w 2311907"/>
              <a:gd name="connsiteY88" fmla="*/ 1331214 h 1488947"/>
              <a:gd name="connsiteX89" fmla="*/ 1597913 w 2311907"/>
              <a:gd name="connsiteY89" fmla="*/ 1346453 h 1488947"/>
              <a:gd name="connsiteX90" fmla="*/ 1620773 w 2311907"/>
              <a:gd name="connsiteY90" fmla="*/ 1392173 h 1488947"/>
              <a:gd name="connsiteX91" fmla="*/ 1643633 w 2311907"/>
              <a:gd name="connsiteY91" fmla="*/ 1407414 h 1488947"/>
              <a:gd name="connsiteX92" fmla="*/ 1666494 w 2311907"/>
              <a:gd name="connsiteY92" fmla="*/ 1430273 h 1488947"/>
              <a:gd name="connsiteX93" fmla="*/ 1689353 w 2311907"/>
              <a:gd name="connsiteY93" fmla="*/ 1437894 h 1488947"/>
              <a:gd name="connsiteX94" fmla="*/ 1780794 w 2311907"/>
              <a:gd name="connsiteY94" fmla="*/ 1475994 h 1488947"/>
              <a:gd name="connsiteX95" fmla="*/ 1872233 w 2311907"/>
              <a:gd name="connsiteY95" fmla="*/ 1468373 h 1488947"/>
              <a:gd name="connsiteX96" fmla="*/ 1887473 w 2311907"/>
              <a:gd name="connsiteY96" fmla="*/ 1445514 h 1488947"/>
              <a:gd name="connsiteX97" fmla="*/ 1910333 w 2311907"/>
              <a:gd name="connsiteY97" fmla="*/ 1430273 h 1488947"/>
              <a:gd name="connsiteX98" fmla="*/ 1940813 w 2311907"/>
              <a:gd name="connsiteY98" fmla="*/ 1376934 h 1488947"/>
              <a:gd name="connsiteX99" fmla="*/ 1948433 w 2311907"/>
              <a:gd name="connsiteY99" fmla="*/ 1354073 h 1488947"/>
              <a:gd name="connsiteX100" fmla="*/ 1978913 w 2311907"/>
              <a:gd name="connsiteY100" fmla="*/ 1308353 h 1488947"/>
              <a:gd name="connsiteX101" fmla="*/ 1994153 w 2311907"/>
              <a:gd name="connsiteY101" fmla="*/ 1285494 h 1488947"/>
              <a:gd name="connsiteX102" fmla="*/ 2032253 w 2311907"/>
              <a:gd name="connsiteY102" fmla="*/ 1216914 h 1488947"/>
              <a:gd name="connsiteX103" fmla="*/ 2070353 w 2311907"/>
              <a:gd name="connsiteY103" fmla="*/ 1163573 h 1488947"/>
              <a:gd name="connsiteX104" fmla="*/ 2093213 w 2311907"/>
              <a:gd name="connsiteY104" fmla="*/ 1117853 h 1488947"/>
              <a:gd name="connsiteX105" fmla="*/ 2123694 w 2311907"/>
              <a:gd name="connsiteY105" fmla="*/ 1072134 h 1488947"/>
              <a:gd name="connsiteX106" fmla="*/ 2161794 w 2311907"/>
              <a:gd name="connsiteY106" fmla="*/ 1003553 h 1488947"/>
              <a:gd name="connsiteX107" fmla="*/ 2199894 w 2311907"/>
              <a:gd name="connsiteY107" fmla="*/ 927353 h 1488947"/>
              <a:gd name="connsiteX108" fmla="*/ 2207513 w 2311907"/>
              <a:gd name="connsiteY108" fmla="*/ 904494 h 1488947"/>
              <a:gd name="connsiteX109" fmla="*/ 2215133 w 2311907"/>
              <a:gd name="connsiteY109" fmla="*/ 866394 h 1488947"/>
              <a:gd name="connsiteX110" fmla="*/ 2230373 w 2311907"/>
              <a:gd name="connsiteY110" fmla="*/ 835914 h 1488947"/>
              <a:gd name="connsiteX111" fmla="*/ 2237994 w 2311907"/>
              <a:gd name="connsiteY111" fmla="*/ 813053 h 1488947"/>
              <a:gd name="connsiteX112" fmla="*/ 2245613 w 2311907"/>
              <a:gd name="connsiteY112" fmla="*/ 782573 h 1488947"/>
              <a:gd name="connsiteX113" fmla="*/ 2253233 w 2311907"/>
              <a:gd name="connsiteY113" fmla="*/ 759714 h 1488947"/>
              <a:gd name="connsiteX114" fmla="*/ 2268473 w 2311907"/>
              <a:gd name="connsiteY114" fmla="*/ 698753 h 1488947"/>
              <a:gd name="connsiteX115" fmla="*/ 2283713 w 2311907"/>
              <a:gd name="connsiteY115" fmla="*/ 645414 h 1488947"/>
              <a:gd name="connsiteX116" fmla="*/ 2291333 w 2311907"/>
              <a:gd name="connsiteY116" fmla="*/ 622553 h 1488947"/>
              <a:gd name="connsiteX117" fmla="*/ 2298953 w 2311907"/>
              <a:gd name="connsiteY117" fmla="*/ 553973 h 14889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Lst>
            <a:rect l="l" t="t" r="r" b="b"/>
            <a:pathLst>
              <a:path w="2311907" h="1488947">
                <a:moveTo>
                  <a:pt x="12953" y="1354073"/>
                </a:moveTo>
                <a:cubicBezTo>
                  <a:pt x="15493" y="1328673"/>
                  <a:pt x="16687" y="1303147"/>
                  <a:pt x="20573" y="1277873"/>
                </a:cubicBezTo>
                <a:cubicBezTo>
                  <a:pt x="21793" y="1269872"/>
                  <a:pt x="27152" y="1263015"/>
                  <a:pt x="28193" y="1255014"/>
                </a:cubicBezTo>
                <a:cubicBezTo>
                  <a:pt x="34797" y="1204341"/>
                  <a:pt x="38519" y="1153414"/>
                  <a:pt x="43433" y="1102614"/>
                </a:cubicBezTo>
                <a:cubicBezTo>
                  <a:pt x="46139" y="1074673"/>
                  <a:pt x="47574" y="1046607"/>
                  <a:pt x="51053" y="1018794"/>
                </a:cubicBezTo>
                <a:cubicBezTo>
                  <a:pt x="53593" y="998473"/>
                  <a:pt x="56413" y="978153"/>
                  <a:pt x="58673" y="957834"/>
                </a:cubicBezTo>
                <a:cubicBezTo>
                  <a:pt x="76098" y="800989"/>
                  <a:pt x="58343" y="859790"/>
                  <a:pt x="81533" y="790194"/>
                </a:cubicBezTo>
                <a:cubicBezTo>
                  <a:pt x="86893" y="752602"/>
                  <a:pt x="86969" y="739013"/>
                  <a:pt x="96773" y="706373"/>
                </a:cubicBezTo>
                <a:cubicBezTo>
                  <a:pt x="101384" y="691007"/>
                  <a:pt x="106933" y="675894"/>
                  <a:pt x="112013" y="660653"/>
                </a:cubicBezTo>
                <a:cubicBezTo>
                  <a:pt x="114553" y="653034"/>
                  <a:pt x="118313" y="645667"/>
                  <a:pt x="119633" y="637794"/>
                </a:cubicBezTo>
                <a:cubicBezTo>
                  <a:pt x="135445" y="542925"/>
                  <a:pt x="118795" y="628141"/>
                  <a:pt x="134873" y="569214"/>
                </a:cubicBezTo>
                <a:cubicBezTo>
                  <a:pt x="140385" y="549021"/>
                  <a:pt x="143484" y="528066"/>
                  <a:pt x="150113" y="508253"/>
                </a:cubicBezTo>
                <a:lnTo>
                  <a:pt x="172973" y="439673"/>
                </a:lnTo>
                <a:cubicBezTo>
                  <a:pt x="179171" y="421132"/>
                  <a:pt x="181063" y="408686"/>
                  <a:pt x="195833" y="393954"/>
                </a:cubicBezTo>
                <a:cubicBezTo>
                  <a:pt x="202310" y="387477"/>
                  <a:pt x="211073" y="383794"/>
                  <a:pt x="218693" y="378714"/>
                </a:cubicBezTo>
                <a:cubicBezTo>
                  <a:pt x="234060" y="381761"/>
                  <a:pt x="268439" y="383667"/>
                  <a:pt x="279641" y="401574"/>
                </a:cubicBezTo>
                <a:cubicBezTo>
                  <a:pt x="288162" y="415163"/>
                  <a:pt x="285978" y="433959"/>
                  <a:pt x="294881" y="447294"/>
                </a:cubicBezTo>
                <a:cubicBezTo>
                  <a:pt x="299961" y="454914"/>
                  <a:pt x="306412" y="461772"/>
                  <a:pt x="310121" y="470153"/>
                </a:cubicBezTo>
                <a:cubicBezTo>
                  <a:pt x="322618" y="498221"/>
                  <a:pt x="333692" y="549147"/>
                  <a:pt x="340601" y="576834"/>
                </a:cubicBezTo>
                <a:cubicBezTo>
                  <a:pt x="343141" y="586994"/>
                  <a:pt x="344919" y="597408"/>
                  <a:pt x="348221" y="607314"/>
                </a:cubicBezTo>
                <a:cubicBezTo>
                  <a:pt x="350761" y="614934"/>
                  <a:pt x="353898" y="622427"/>
                  <a:pt x="355841" y="630173"/>
                </a:cubicBezTo>
                <a:cubicBezTo>
                  <a:pt x="358990" y="642747"/>
                  <a:pt x="360057" y="655828"/>
                  <a:pt x="363461" y="668273"/>
                </a:cubicBezTo>
                <a:cubicBezTo>
                  <a:pt x="367690" y="683767"/>
                  <a:pt x="374802" y="698372"/>
                  <a:pt x="378701" y="713994"/>
                </a:cubicBezTo>
                <a:cubicBezTo>
                  <a:pt x="397840" y="790575"/>
                  <a:pt x="387324" y="755141"/>
                  <a:pt x="409181" y="820673"/>
                </a:cubicBezTo>
                <a:lnTo>
                  <a:pt x="432053" y="889253"/>
                </a:lnTo>
                <a:cubicBezTo>
                  <a:pt x="434593" y="896873"/>
                  <a:pt x="435228" y="905383"/>
                  <a:pt x="439673" y="912114"/>
                </a:cubicBezTo>
                <a:cubicBezTo>
                  <a:pt x="463803" y="948309"/>
                  <a:pt x="451992" y="926338"/>
                  <a:pt x="470153" y="980694"/>
                </a:cubicBezTo>
                <a:cubicBezTo>
                  <a:pt x="472693" y="988314"/>
                  <a:pt x="473328" y="996822"/>
                  <a:pt x="477773" y="1003553"/>
                </a:cubicBezTo>
                <a:cubicBezTo>
                  <a:pt x="487933" y="1018794"/>
                  <a:pt x="502411" y="1031875"/>
                  <a:pt x="508253" y="1049273"/>
                </a:cubicBezTo>
                <a:lnTo>
                  <a:pt x="523493" y="1094994"/>
                </a:lnTo>
                <a:cubicBezTo>
                  <a:pt x="526033" y="1102614"/>
                  <a:pt x="526668" y="1111122"/>
                  <a:pt x="531113" y="1117853"/>
                </a:cubicBezTo>
                <a:lnTo>
                  <a:pt x="546353" y="1140714"/>
                </a:lnTo>
                <a:cubicBezTo>
                  <a:pt x="561593" y="1138173"/>
                  <a:pt x="576960" y="1136396"/>
                  <a:pt x="592073" y="1133094"/>
                </a:cubicBezTo>
                <a:cubicBezTo>
                  <a:pt x="599947" y="1131316"/>
                  <a:pt x="610234" y="1131951"/>
                  <a:pt x="614933" y="1125473"/>
                </a:cubicBezTo>
                <a:cubicBezTo>
                  <a:pt x="624204" y="1112392"/>
                  <a:pt x="621283" y="1093089"/>
                  <a:pt x="630173" y="1079753"/>
                </a:cubicBezTo>
                <a:cubicBezTo>
                  <a:pt x="635253" y="1072134"/>
                  <a:pt x="641730" y="1065276"/>
                  <a:pt x="645413" y="1056894"/>
                </a:cubicBezTo>
                <a:cubicBezTo>
                  <a:pt x="651890" y="1042161"/>
                  <a:pt x="655573" y="1026414"/>
                  <a:pt x="660653" y="1011173"/>
                </a:cubicBezTo>
                <a:lnTo>
                  <a:pt x="668273" y="988314"/>
                </a:lnTo>
                <a:cubicBezTo>
                  <a:pt x="670813" y="980694"/>
                  <a:pt x="673988" y="973201"/>
                  <a:pt x="675893" y="965453"/>
                </a:cubicBezTo>
                <a:cubicBezTo>
                  <a:pt x="680973" y="945134"/>
                  <a:pt x="684529" y="924305"/>
                  <a:pt x="691133" y="904494"/>
                </a:cubicBezTo>
                <a:lnTo>
                  <a:pt x="774953" y="653034"/>
                </a:lnTo>
                <a:lnTo>
                  <a:pt x="797813" y="584453"/>
                </a:lnTo>
                <a:lnTo>
                  <a:pt x="805433" y="561594"/>
                </a:lnTo>
                <a:cubicBezTo>
                  <a:pt x="807973" y="553973"/>
                  <a:pt x="811022" y="546480"/>
                  <a:pt x="813053" y="538734"/>
                </a:cubicBezTo>
                <a:cubicBezTo>
                  <a:pt x="815594" y="528573"/>
                  <a:pt x="817625" y="518286"/>
                  <a:pt x="820673" y="508253"/>
                </a:cubicBezTo>
                <a:cubicBezTo>
                  <a:pt x="825245" y="492886"/>
                  <a:pt x="831976" y="478154"/>
                  <a:pt x="835913" y="462534"/>
                </a:cubicBezTo>
                <a:cubicBezTo>
                  <a:pt x="847470" y="416433"/>
                  <a:pt x="840231" y="441960"/>
                  <a:pt x="858773" y="386333"/>
                </a:cubicBezTo>
                <a:cubicBezTo>
                  <a:pt x="884300" y="309499"/>
                  <a:pt x="845311" y="428625"/>
                  <a:pt x="874013" y="332994"/>
                </a:cubicBezTo>
                <a:cubicBezTo>
                  <a:pt x="878585" y="317627"/>
                  <a:pt x="884173" y="302514"/>
                  <a:pt x="889253" y="287274"/>
                </a:cubicBezTo>
                <a:lnTo>
                  <a:pt x="904494" y="241554"/>
                </a:lnTo>
                <a:lnTo>
                  <a:pt x="912113" y="218694"/>
                </a:lnTo>
                <a:cubicBezTo>
                  <a:pt x="914653" y="211074"/>
                  <a:pt x="917701" y="203580"/>
                  <a:pt x="919733" y="195833"/>
                </a:cubicBezTo>
                <a:cubicBezTo>
                  <a:pt x="922273" y="185674"/>
                  <a:pt x="924305" y="175386"/>
                  <a:pt x="927353" y="165354"/>
                </a:cubicBezTo>
                <a:cubicBezTo>
                  <a:pt x="931925" y="149986"/>
                  <a:pt x="938656" y="135255"/>
                  <a:pt x="942594" y="119633"/>
                </a:cubicBezTo>
                <a:cubicBezTo>
                  <a:pt x="945641" y="107442"/>
                  <a:pt x="959866" y="47117"/>
                  <a:pt x="965453" y="43433"/>
                </a:cubicBezTo>
                <a:lnTo>
                  <a:pt x="1011173" y="12954"/>
                </a:lnTo>
                <a:cubicBezTo>
                  <a:pt x="1036573" y="15494"/>
                  <a:pt x="1062100" y="16636"/>
                  <a:pt x="1087373" y="20574"/>
                </a:cubicBezTo>
                <a:cubicBezTo>
                  <a:pt x="1095247" y="21844"/>
                  <a:pt x="1104519" y="22479"/>
                  <a:pt x="1110233" y="28194"/>
                </a:cubicBezTo>
                <a:cubicBezTo>
                  <a:pt x="1139697" y="57785"/>
                  <a:pt x="1143507" y="82423"/>
                  <a:pt x="1155953" y="119633"/>
                </a:cubicBezTo>
                <a:lnTo>
                  <a:pt x="1171194" y="165354"/>
                </a:lnTo>
                <a:cubicBezTo>
                  <a:pt x="1173733" y="172974"/>
                  <a:pt x="1176781" y="180467"/>
                  <a:pt x="1178813" y="188214"/>
                </a:cubicBezTo>
                <a:cubicBezTo>
                  <a:pt x="1183894" y="208533"/>
                  <a:pt x="1187450" y="229361"/>
                  <a:pt x="1194053" y="249174"/>
                </a:cubicBezTo>
                <a:cubicBezTo>
                  <a:pt x="1219580" y="326008"/>
                  <a:pt x="1180591" y="206883"/>
                  <a:pt x="1209294" y="302514"/>
                </a:cubicBezTo>
                <a:cubicBezTo>
                  <a:pt x="1220977" y="341376"/>
                  <a:pt x="1225041" y="343535"/>
                  <a:pt x="1232153" y="378714"/>
                </a:cubicBezTo>
                <a:cubicBezTo>
                  <a:pt x="1235201" y="393827"/>
                  <a:pt x="1236344" y="409321"/>
                  <a:pt x="1239773" y="424434"/>
                </a:cubicBezTo>
                <a:cubicBezTo>
                  <a:pt x="1241425" y="432308"/>
                  <a:pt x="1245107" y="439547"/>
                  <a:pt x="1247394" y="447294"/>
                </a:cubicBezTo>
                <a:cubicBezTo>
                  <a:pt x="1263014" y="502030"/>
                  <a:pt x="1246885" y="453009"/>
                  <a:pt x="1262633" y="515873"/>
                </a:cubicBezTo>
                <a:cubicBezTo>
                  <a:pt x="1277111" y="573913"/>
                  <a:pt x="1263650" y="497966"/>
                  <a:pt x="1277873" y="569214"/>
                </a:cubicBezTo>
                <a:cubicBezTo>
                  <a:pt x="1280922" y="584327"/>
                  <a:pt x="1282191" y="599821"/>
                  <a:pt x="1285494" y="614934"/>
                </a:cubicBezTo>
                <a:cubicBezTo>
                  <a:pt x="1289811" y="635380"/>
                  <a:pt x="1295653" y="655573"/>
                  <a:pt x="1300733" y="675894"/>
                </a:cubicBezTo>
                <a:cubicBezTo>
                  <a:pt x="1303273" y="686053"/>
                  <a:pt x="1306322" y="696086"/>
                  <a:pt x="1308353" y="706373"/>
                </a:cubicBezTo>
                <a:cubicBezTo>
                  <a:pt x="1323847" y="783844"/>
                  <a:pt x="1307972" y="712723"/>
                  <a:pt x="1323594" y="767334"/>
                </a:cubicBezTo>
                <a:cubicBezTo>
                  <a:pt x="1326387" y="777366"/>
                  <a:pt x="1327530" y="788035"/>
                  <a:pt x="1331213" y="797814"/>
                </a:cubicBezTo>
                <a:cubicBezTo>
                  <a:pt x="1335150" y="808482"/>
                  <a:pt x="1341373" y="818134"/>
                  <a:pt x="1346453" y="828294"/>
                </a:cubicBezTo>
                <a:cubicBezTo>
                  <a:pt x="1348994" y="843534"/>
                  <a:pt x="1350644" y="858901"/>
                  <a:pt x="1354073" y="874014"/>
                </a:cubicBezTo>
                <a:cubicBezTo>
                  <a:pt x="1355725" y="881888"/>
                  <a:pt x="1359407" y="889127"/>
                  <a:pt x="1361694" y="896873"/>
                </a:cubicBezTo>
                <a:cubicBezTo>
                  <a:pt x="1364487" y="906907"/>
                  <a:pt x="1366266" y="917321"/>
                  <a:pt x="1369313" y="927353"/>
                </a:cubicBezTo>
                <a:cubicBezTo>
                  <a:pt x="1373885" y="942721"/>
                  <a:pt x="1375663" y="959739"/>
                  <a:pt x="1384553" y="973073"/>
                </a:cubicBezTo>
                <a:cubicBezTo>
                  <a:pt x="1389633" y="980694"/>
                  <a:pt x="1395983" y="987552"/>
                  <a:pt x="1399794" y="995934"/>
                </a:cubicBezTo>
                <a:cubicBezTo>
                  <a:pt x="1406270" y="1010666"/>
                  <a:pt x="1409953" y="1026414"/>
                  <a:pt x="1415033" y="1041653"/>
                </a:cubicBezTo>
                <a:lnTo>
                  <a:pt x="1422653" y="1064514"/>
                </a:lnTo>
                <a:cubicBezTo>
                  <a:pt x="1425194" y="1072134"/>
                  <a:pt x="1425828" y="1080642"/>
                  <a:pt x="1430273" y="1087373"/>
                </a:cubicBezTo>
                <a:lnTo>
                  <a:pt x="1460753" y="1133094"/>
                </a:lnTo>
                <a:cubicBezTo>
                  <a:pt x="1465833" y="1140714"/>
                  <a:pt x="1473072" y="1147317"/>
                  <a:pt x="1475994" y="1155953"/>
                </a:cubicBezTo>
                <a:cubicBezTo>
                  <a:pt x="1494662" y="1211834"/>
                  <a:pt x="1479803" y="1190371"/>
                  <a:pt x="1514094" y="1224534"/>
                </a:cubicBezTo>
                <a:cubicBezTo>
                  <a:pt x="1533144" y="1281938"/>
                  <a:pt x="1505203" y="1213358"/>
                  <a:pt x="1544573" y="1262634"/>
                </a:cubicBezTo>
                <a:cubicBezTo>
                  <a:pt x="1549526" y="1268857"/>
                  <a:pt x="1548510" y="1278254"/>
                  <a:pt x="1552194" y="1285494"/>
                </a:cubicBezTo>
                <a:cubicBezTo>
                  <a:pt x="1556257" y="1293622"/>
                  <a:pt x="1563242" y="1300226"/>
                  <a:pt x="1567433" y="1308353"/>
                </a:cubicBezTo>
                <a:cubicBezTo>
                  <a:pt x="1570989" y="1315592"/>
                  <a:pt x="1569973" y="1324991"/>
                  <a:pt x="1575053" y="1331214"/>
                </a:cubicBezTo>
                <a:cubicBezTo>
                  <a:pt x="1580769" y="1338326"/>
                  <a:pt x="1590294" y="1341373"/>
                  <a:pt x="1597913" y="1346453"/>
                </a:cubicBezTo>
                <a:cubicBezTo>
                  <a:pt x="1604009" y="1364996"/>
                  <a:pt x="1605914" y="1377441"/>
                  <a:pt x="1620773" y="1392173"/>
                </a:cubicBezTo>
                <a:cubicBezTo>
                  <a:pt x="1627250" y="1398651"/>
                  <a:pt x="1636522" y="1401572"/>
                  <a:pt x="1643633" y="1407414"/>
                </a:cubicBezTo>
                <a:cubicBezTo>
                  <a:pt x="1651888" y="1414272"/>
                  <a:pt x="1657476" y="1424304"/>
                  <a:pt x="1666494" y="1430273"/>
                </a:cubicBezTo>
                <a:cubicBezTo>
                  <a:pt x="1673097" y="1434719"/>
                  <a:pt x="1682241" y="1433957"/>
                  <a:pt x="1689353" y="1437894"/>
                </a:cubicBezTo>
                <a:cubicBezTo>
                  <a:pt x="1764664" y="1479677"/>
                  <a:pt x="1702816" y="1463040"/>
                  <a:pt x="1780794" y="1475994"/>
                </a:cubicBezTo>
                <a:cubicBezTo>
                  <a:pt x="1811273" y="1473453"/>
                  <a:pt x="1842769" y="1476755"/>
                  <a:pt x="1872233" y="1468373"/>
                </a:cubicBezTo>
                <a:cubicBezTo>
                  <a:pt x="1880997" y="1465834"/>
                  <a:pt x="1880997" y="1451991"/>
                  <a:pt x="1887473" y="1445514"/>
                </a:cubicBezTo>
                <a:cubicBezTo>
                  <a:pt x="1893950" y="1439036"/>
                  <a:pt x="1902713" y="1435353"/>
                  <a:pt x="1910333" y="1430273"/>
                </a:cubicBezTo>
                <a:cubicBezTo>
                  <a:pt x="1927732" y="1377822"/>
                  <a:pt x="1903856" y="1441577"/>
                  <a:pt x="1940813" y="1376934"/>
                </a:cubicBezTo>
                <a:cubicBezTo>
                  <a:pt x="1944750" y="1369948"/>
                  <a:pt x="1944497" y="1361059"/>
                  <a:pt x="1948433" y="1354073"/>
                </a:cubicBezTo>
                <a:cubicBezTo>
                  <a:pt x="1957323" y="1338072"/>
                  <a:pt x="1968753" y="1323594"/>
                  <a:pt x="1978913" y="1308353"/>
                </a:cubicBezTo>
                <a:cubicBezTo>
                  <a:pt x="1983994" y="1300734"/>
                  <a:pt x="1991232" y="1294129"/>
                  <a:pt x="1994153" y="1285494"/>
                </a:cubicBezTo>
                <a:cubicBezTo>
                  <a:pt x="2015235" y="1222247"/>
                  <a:pt x="1979802" y="1321689"/>
                  <a:pt x="2032253" y="1216914"/>
                </a:cubicBezTo>
                <a:cubicBezTo>
                  <a:pt x="2052319" y="1176782"/>
                  <a:pt x="2039366" y="1194435"/>
                  <a:pt x="2070353" y="1163573"/>
                </a:cubicBezTo>
                <a:cubicBezTo>
                  <a:pt x="2089403" y="1106170"/>
                  <a:pt x="2063622" y="1176909"/>
                  <a:pt x="2093213" y="1117853"/>
                </a:cubicBezTo>
                <a:cubicBezTo>
                  <a:pt x="2115184" y="1073785"/>
                  <a:pt x="2080259" y="1115441"/>
                  <a:pt x="2123694" y="1072134"/>
                </a:cubicBezTo>
                <a:cubicBezTo>
                  <a:pt x="2144648" y="1008888"/>
                  <a:pt x="2109342" y="1108328"/>
                  <a:pt x="2161794" y="1003553"/>
                </a:cubicBezTo>
                <a:cubicBezTo>
                  <a:pt x="2174494" y="978153"/>
                  <a:pt x="2190876" y="954278"/>
                  <a:pt x="2199894" y="927353"/>
                </a:cubicBezTo>
                <a:cubicBezTo>
                  <a:pt x="2202433" y="919734"/>
                  <a:pt x="2205481" y="912241"/>
                  <a:pt x="2207513" y="904494"/>
                </a:cubicBezTo>
                <a:cubicBezTo>
                  <a:pt x="2210561" y="891921"/>
                  <a:pt x="2210942" y="878713"/>
                  <a:pt x="2215133" y="866394"/>
                </a:cubicBezTo>
                <a:cubicBezTo>
                  <a:pt x="2218689" y="855598"/>
                  <a:pt x="2225801" y="846328"/>
                  <a:pt x="2230373" y="835914"/>
                </a:cubicBezTo>
                <a:cubicBezTo>
                  <a:pt x="2233422" y="828547"/>
                  <a:pt x="2235707" y="820801"/>
                  <a:pt x="2237994" y="813053"/>
                </a:cubicBezTo>
                <a:cubicBezTo>
                  <a:pt x="2240787" y="803021"/>
                  <a:pt x="2242692" y="792607"/>
                  <a:pt x="2245613" y="782573"/>
                </a:cubicBezTo>
                <a:cubicBezTo>
                  <a:pt x="2247772" y="774827"/>
                  <a:pt x="2251075" y="767460"/>
                  <a:pt x="2253233" y="759714"/>
                </a:cubicBezTo>
                <a:cubicBezTo>
                  <a:pt x="2258694" y="739521"/>
                  <a:pt x="2261742" y="718566"/>
                  <a:pt x="2268473" y="698753"/>
                </a:cubicBezTo>
                <a:cubicBezTo>
                  <a:pt x="2286634" y="643890"/>
                  <a:pt x="2264536" y="712342"/>
                  <a:pt x="2283713" y="645414"/>
                </a:cubicBezTo>
                <a:cubicBezTo>
                  <a:pt x="2285872" y="637666"/>
                  <a:pt x="2289555" y="630428"/>
                  <a:pt x="2291333" y="622553"/>
                </a:cubicBezTo>
                <a:cubicBezTo>
                  <a:pt x="2300097" y="582676"/>
                  <a:pt x="2298953" y="585723"/>
                  <a:pt x="2298953" y="553973"/>
                </a:cubicBezTo>
              </a:path>
            </a:pathLst>
          </a:custGeom>
          <a:ln w="254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1" name="Freeform 3"/>
          <p:cNvSpPr/>
          <p:nvPr/>
        </p:nvSpPr>
        <p:spPr>
          <a:xfrm>
            <a:off x="2558034" y="3185923"/>
            <a:ext cx="71627" cy="71627"/>
          </a:xfrm>
          <a:custGeom>
            <a:avLst/>
            <a:gdLst>
              <a:gd name="connsiteX0" fmla="*/ 0 w 71627"/>
              <a:gd name="connsiteY0" fmla="*/ 35813 h 71627"/>
              <a:gd name="connsiteX1" fmla="*/ 35813 w 71627"/>
              <a:gd name="connsiteY1" fmla="*/ 0 h 71627"/>
              <a:gd name="connsiteX2" fmla="*/ 71627 w 71627"/>
              <a:gd name="connsiteY2" fmla="*/ 35813 h 71627"/>
              <a:gd name="connsiteX3" fmla="*/ 35813 w 71627"/>
              <a:gd name="connsiteY3" fmla="*/ 71627 h 71627"/>
              <a:gd name="connsiteX4" fmla="*/ 0 w 71627"/>
              <a:gd name="connsiteY4" fmla="*/ 35813 h 716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7" h="71627">
                <a:moveTo>
                  <a:pt x="0" y="35813"/>
                </a:moveTo>
                <a:cubicBezTo>
                  <a:pt x="0" y="16001"/>
                  <a:pt x="16040" y="0"/>
                  <a:pt x="35813" y="0"/>
                </a:cubicBezTo>
                <a:cubicBezTo>
                  <a:pt x="55587" y="0"/>
                  <a:pt x="71627" y="16001"/>
                  <a:pt x="71627" y="35813"/>
                </a:cubicBezTo>
                <a:cubicBezTo>
                  <a:pt x="71627" y="55626"/>
                  <a:pt x="55587" y="71627"/>
                  <a:pt x="35813" y="71627"/>
                </a:cubicBezTo>
                <a:cubicBezTo>
                  <a:pt x="16040" y="71627"/>
                  <a:pt x="0" y="55626"/>
                  <a:pt x="0" y="35813"/>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Freeform 3"/>
          <p:cNvSpPr/>
          <p:nvPr/>
        </p:nvSpPr>
        <p:spPr>
          <a:xfrm>
            <a:off x="2545081" y="3172968"/>
            <a:ext cx="97535" cy="97535"/>
          </a:xfrm>
          <a:custGeom>
            <a:avLst/>
            <a:gdLst>
              <a:gd name="connsiteX0" fmla="*/ 12953 w 97535"/>
              <a:gd name="connsiteY0" fmla="*/ 48767 h 97535"/>
              <a:gd name="connsiteX1" fmla="*/ 48767 w 97535"/>
              <a:gd name="connsiteY1" fmla="*/ 12954 h 97535"/>
              <a:gd name="connsiteX2" fmla="*/ 84581 w 97535"/>
              <a:gd name="connsiteY2" fmla="*/ 48767 h 97535"/>
              <a:gd name="connsiteX3" fmla="*/ 48767 w 97535"/>
              <a:gd name="connsiteY3" fmla="*/ 84582 h 97535"/>
              <a:gd name="connsiteX4" fmla="*/ 12953 w 97535"/>
              <a:gd name="connsiteY4" fmla="*/ 48767 h 97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535" h="97535">
                <a:moveTo>
                  <a:pt x="12953" y="48767"/>
                </a:moveTo>
                <a:cubicBezTo>
                  <a:pt x="12953" y="28955"/>
                  <a:pt x="28994" y="12954"/>
                  <a:pt x="48767" y="12954"/>
                </a:cubicBezTo>
                <a:cubicBezTo>
                  <a:pt x="68541" y="12954"/>
                  <a:pt x="84581" y="28955"/>
                  <a:pt x="84581" y="48767"/>
                </a:cubicBezTo>
                <a:cubicBezTo>
                  <a:pt x="84581" y="68580"/>
                  <a:pt x="68541" y="84582"/>
                  <a:pt x="48767" y="84582"/>
                </a:cubicBezTo>
                <a:cubicBezTo>
                  <a:pt x="28994" y="84582"/>
                  <a:pt x="12953" y="68580"/>
                  <a:pt x="12953" y="48767"/>
                </a:cubicBez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Freeform 3"/>
          <p:cNvSpPr/>
          <p:nvPr/>
        </p:nvSpPr>
        <p:spPr>
          <a:xfrm>
            <a:off x="3370327" y="2817115"/>
            <a:ext cx="73151" cy="73151"/>
          </a:xfrm>
          <a:custGeom>
            <a:avLst/>
            <a:gdLst>
              <a:gd name="connsiteX0" fmla="*/ 0 w 73151"/>
              <a:gd name="connsiteY0" fmla="*/ 36575 h 73151"/>
              <a:gd name="connsiteX1" fmla="*/ 36575 w 73151"/>
              <a:gd name="connsiteY1" fmla="*/ 0 h 73151"/>
              <a:gd name="connsiteX2" fmla="*/ 73151 w 73151"/>
              <a:gd name="connsiteY2" fmla="*/ 36575 h 73151"/>
              <a:gd name="connsiteX3" fmla="*/ 36575 w 73151"/>
              <a:gd name="connsiteY3" fmla="*/ 73151 h 73151"/>
              <a:gd name="connsiteX4" fmla="*/ 0 w 73151"/>
              <a:gd name="connsiteY4" fmla="*/ 36575 h 7315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3151" h="73151">
                <a:moveTo>
                  <a:pt x="0" y="36575"/>
                </a:moveTo>
                <a:cubicBezTo>
                  <a:pt x="0" y="16382"/>
                  <a:pt x="16382" y="0"/>
                  <a:pt x="36575" y="0"/>
                </a:cubicBezTo>
                <a:cubicBezTo>
                  <a:pt x="56769" y="0"/>
                  <a:pt x="73151" y="16382"/>
                  <a:pt x="73151" y="36575"/>
                </a:cubicBezTo>
                <a:cubicBezTo>
                  <a:pt x="73151" y="56768"/>
                  <a:pt x="56769" y="73151"/>
                  <a:pt x="36575" y="73151"/>
                </a:cubicBezTo>
                <a:cubicBezTo>
                  <a:pt x="16382" y="73151"/>
                  <a:pt x="0" y="56768"/>
                  <a:pt x="0" y="36575"/>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Freeform 3"/>
          <p:cNvSpPr/>
          <p:nvPr/>
        </p:nvSpPr>
        <p:spPr>
          <a:xfrm>
            <a:off x="3357373" y="2804161"/>
            <a:ext cx="99059" cy="99059"/>
          </a:xfrm>
          <a:custGeom>
            <a:avLst/>
            <a:gdLst>
              <a:gd name="connsiteX0" fmla="*/ 12954 w 99059"/>
              <a:gd name="connsiteY0" fmla="*/ 49529 h 99059"/>
              <a:gd name="connsiteX1" fmla="*/ 49529 w 99059"/>
              <a:gd name="connsiteY1" fmla="*/ 12954 h 99059"/>
              <a:gd name="connsiteX2" fmla="*/ 86105 w 99059"/>
              <a:gd name="connsiteY2" fmla="*/ 49529 h 99059"/>
              <a:gd name="connsiteX3" fmla="*/ 49529 w 99059"/>
              <a:gd name="connsiteY3" fmla="*/ 86105 h 99059"/>
              <a:gd name="connsiteX4" fmla="*/ 12954 w 99059"/>
              <a:gd name="connsiteY4" fmla="*/ 49529 h 990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9059" h="99059">
                <a:moveTo>
                  <a:pt x="12954" y="49529"/>
                </a:moveTo>
                <a:cubicBezTo>
                  <a:pt x="12954" y="29336"/>
                  <a:pt x="29336" y="12954"/>
                  <a:pt x="49529" y="12954"/>
                </a:cubicBezTo>
                <a:cubicBezTo>
                  <a:pt x="69723" y="12954"/>
                  <a:pt x="86105" y="29336"/>
                  <a:pt x="86105" y="49529"/>
                </a:cubicBezTo>
                <a:cubicBezTo>
                  <a:pt x="86105" y="69722"/>
                  <a:pt x="69723" y="86105"/>
                  <a:pt x="49529" y="86105"/>
                </a:cubicBezTo>
                <a:cubicBezTo>
                  <a:pt x="29336" y="86105"/>
                  <a:pt x="12954" y="69722"/>
                  <a:pt x="12954" y="49529"/>
                </a:cubicBez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Freeform 3"/>
          <p:cNvSpPr/>
          <p:nvPr/>
        </p:nvSpPr>
        <p:spPr>
          <a:xfrm>
            <a:off x="2396489" y="3574541"/>
            <a:ext cx="73152" cy="71628"/>
          </a:xfrm>
          <a:custGeom>
            <a:avLst/>
            <a:gdLst>
              <a:gd name="connsiteX0" fmla="*/ 0 w 73152"/>
              <a:gd name="connsiteY0" fmla="*/ 71628 h 71628"/>
              <a:gd name="connsiteX1" fmla="*/ 73152 w 73152"/>
              <a:gd name="connsiteY1" fmla="*/ 71628 h 71628"/>
              <a:gd name="connsiteX2" fmla="*/ 73152 w 73152"/>
              <a:gd name="connsiteY2" fmla="*/ 0 h 71628"/>
              <a:gd name="connsiteX3" fmla="*/ 0 w 73152"/>
              <a:gd name="connsiteY3" fmla="*/ 0 h 71628"/>
              <a:gd name="connsiteX4" fmla="*/ 0 w 73152"/>
              <a:gd name="connsiteY4" fmla="*/ 71628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3152" h="71628">
                <a:moveTo>
                  <a:pt x="0" y="71628"/>
                </a:moveTo>
                <a:lnTo>
                  <a:pt x="73152" y="71628"/>
                </a:lnTo>
                <a:lnTo>
                  <a:pt x="73152" y="0"/>
                </a:lnTo>
                <a:lnTo>
                  <a:pt x="0" y="0"/>
                </a:lnTo>
                <a:lnTo>
                  <a:pt x="0" y="716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Freeform 3"/>
          <p:cNvSpPr/>
          <p:nvPr/>
        </p:nvSpPr>
        <p:spPr>
          <a:xfrm>
            <a:off x="2383536" y="3561588"/>
            <a:ext cx="99060" cy="97536"/>
          </a:xfrm>
          <a:custGeom>
            <a:avLst/>
            <a:gdLst>
              <a:gd name="connsiteX0" fmla="*/ 12953 w 99060"/>
              <a:gd name="connsiteY0" fmla="*/ 84582 h 97536"/>
              <a:gd name="connsiteX1" fmla="*/ 86105 w 99060"/>
              <a:gd name="connsiteY1" fmla="*/ 84582 h 97536"/>
              <a:gd name="connsiteX2" fmla="*/ 86105 w 99060"/>
              <a:gd name="connsiteY2" fmla="*/ 12953 h 97536"/>
              <a:gd name="connsiteX3" fmla="*/ 12953 w 99060"/>
              <a:gd name="connsiteY3" fmla="*/ 12953 h 97536"/>
              <a:gd name="connsiteX4" fmla="*/ 12953 w 99060"/>
              <a:gd name="connsiteY4" fmla="*/ 84582 h 975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9060" h="97536">
                <a:moveTo>
                  <a:pt x="12953" y="84582"/>
                </a:moveTo>
                <a:lnTo>
                  <a:pt x="86105" y="84582"/>
                </a:lnTo>
                <a:lnTo>
                  <a:pt x="86105" y="12953"/>
                </a:lnTo>
                <a:lnTo>
                  <a:pt x="12953" y="12953"/>
                </a:lnTo>
                <a:lnTo>
                  <a:pt x="12953" y="8458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Freeform 3"/>
          <p:cNvSpPr/>
          <p:nvPr/>
        </p:nvSpPr>
        <p:spPr>
          <a:xfrm>
            <a:off x="3068574" y="3566921"/>
            <a:ext cx="73152" cy="71628"/>
          </a:xfrm>
          <a:custGeom>
            <a:avLst/>
            <a:gdLst>
              <a:gd name="connsiteX0" fmla="*/ 0 w 73152"/>
              <a:gd name="connsiteY0" fmla="*/ 71628 h 71628"/>
              <a:gd name="connsiteX1" fmla="*/ 73151 w 73152"/>
              <a:gd name="connsiteY1" fmla="*/ 71628 h 71628"/>
              <a:gd name="connsiteX2" fmla="*/ 73151 w 73152"/>
              <a:gd name="connsiteY2" fmla="*/ 0 h 71628"/>
              <a:gd name="connsiteX3" fmla="*/ 0 w 73152"/>
              <a:gd name="connsiteY3" fmla="*/ 0 h 71628"/>
              <a:gd name="connsiteX4" fmla="*/ 0 w 73152"/>
              <a:gd name="connsiteY4" fmla="*/ 71628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3152" h="71628">
                <a:moveTo>
                  <a:pt x="0" y="71628"/>
                </a:moveTo>
                <a:lnTo>
                  <a:pt x="73151" y="71628"/>
                </a:lnTo>
                <a:lnTo>
                  <a:pt x="73151" y="0"/>
                </a:lnTo>
                <a:lnTo>
                  <a:pt x="0" y="0"/>
                </a:lnTo>
                <a:lnTo>
                  <a:pt x="0" y="716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Freeform 3"/>
          <p:cNvSpPr/>
          <p:nvPr/>
        </p:nvSpPr>
        <p:spPr>
          <a:xfrm>
            <a:off x="3055620" y="3553967"/>
            <a:ext cx="99060" cy="97536"/>
          </a:xfrm>
          <a:custGeom>
            <a:avLst/>
            <a:gdLst>
              <a:gd name="connsiteX0" fmla="*/ 12953 w 99060"/>
              <a:gd name="connsiteY0" fmla="*/ 84582 h 97536"/>
              <a:gd name="connsiteX1" fmla="*/ 86105 w 99060"/>
              <a:gd name="connsiteY1" fmla="*/ 84582 h 97536"/>
              <a:gd name="connsiteX2" fmla="*/ 86105 w 99060"/>
              <a:gd name="connsiteY2" fmla="*/ 12953 h 97536"/>
              <a:gd name="connsiteX3" fmla="*/ 12953 w 99060"/>
              <a:gd name="connsiteY3" fmla="*/ 12953 h 97536"/>
              <a:gd name="connsiteX4" fmla="*/ 12953 w 99060"/>
              <a:gd name="connsiteY4" fmla="*/ 84582 h 975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9060" h="97536">
                <a:moveTo>
                  <a:pt x="12953" y="84582"/>
                </a:moveTo>
                <a:lnTo>
                  <a:pt x="86105" y="84582"/>
                </a:lnTo>
                <a:lnTo>
                  <a:pt x="86105" y="12953"/>
                </a:lnTo>
                <a:lnTo>
                  <a:pt x="12953" y="12953"/>
                </a:lnTo>
                <a:lnTo>
                  <a:pt x="12953" y="8458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Picture 3"/>
          <p:cNvPicPr>
            <a:picLocks noChangeAspect="1" noChangeArrowheads="1"/>
          </p:cNvPicPr>
          <p:nvPr/>
        </p:nvPicPr>
        <p:blipFill>
          <a:blip r:embed="rId1"/>
          <a:srcRect/>
          <a:stretch>
            <a:fillRect/>
          </a:stretch>
        </p:blipFill>
        <p:spPr bwMode="auto">
          <a:xfrm>
            <a:off x="2070100" y="2451100"/>
            <a:ext cx="3111500" cy="2260600"/>
          </a:xfrm>
          <a:prstGeom prst="rect">
            <a:avLst/>
          </a:prstGeom>
          <a:noFill/>
        </p:spPr>
      </p:pic>
      <p:sp>
        <p:nvSpPr>
          <p:cNvPr id="21" name="TextBox 1"/>
          <p:cNvSpPr txBox="1"/>
          <p:nvPr/>
        </p:nvSpPr>
        <p:spPr>
          <a:xfrm>
            <a:off x="3568700" y="2870201"/>
            <a:ext cx="158698" cy="289823"/>
          </a:xfrm>
          <a:prstGeom prst="rect">
            <a:avLst/>
          </a:prstGeom>
          <a:noFill/>
        </p:spPr>
        <p:txBody>
          <a:bodyPr wrap="none" lIns="0" tIns="0" rIns="0" rtlCol="0">
            <a:spAutoFit/>
          </a:bodyPr>
          <a:lstStyle/>
          <a:p>
            <a:pPr>
              <a:lnSpc>
                <a:spcPts val="1900"/>
              </a:lnSpc>
            </a:pPr>
            <a:r>
              <a:rPr lang="en-US" altLang="zh-CN" sz="1800" b="1" dirty="0">
                <a:solidFill>
                  <a:srgbClr val="000000"/>
                </a:solidFill>
                <a:cs typeface="+mn-ea"/>
                <a:sym typeface="+mn-lt"/>
              </a:rPr>
              <a:t>B</a:t>
            </a:r>
            <a:endParaRPr lang="en-US" altLang="zh-CN" sz="1800" b="1" dirty="0">
              <a:solidFill>
                <a:srgbClr val="000000"/>
              </a:solidFill>
              <a:cs typeface="+mn-ea"/>
              <a:sym typeface="+mn-lt"/>
            </a:endParaRPr>
          </a:p>
        </p:txBody>
      </p:sp>
      <p:sp>
        <p:nvSpPr>
          <p:cNvPr id="22" name="TextBox 1"/>
          <p:cNvSpPr txBox="1"/>
          <p:nvPr/>
        </p:nvSpPr>
        <p:spPr>
          <a:xfrm>
            <a:off x="2413001" y="3378201"/>
            <a:ext cx="301365" cy="546303"/>
          </a:xfrm>
          <a:prstGeom prst="rect">
            <a:avLst/>
          </a:prstGeom>
          <a:noFill/>
        </p:spPr>
        <p:txBody>
          <a:bodyPr wrap="none" lIns="0" tIns="0" rIns="0" rtlCol="0">
            <a:spAutoFit/>
          </a:bodyPr>
          <a:lstStyle/>
          <a:p>
            <a:pPr>
              <a:lnSpc>
                <a:spcPts val="1900"/>
              </a:lnSpc>
              <a:tabLst>
                <a:tab pos="127000" algn="l"/>
              </a:tabLst>
            </a:pPr>
            <a:r>
              <a:rPr lang="en-US" altLang="zh-CN" dirty="0">
                <a:cs typeface="+mn-ea"/>
                <a:sym typeface="+mn-lt"/>
              </a:rPr>
              <a:t>	</a:t>
            </a:r>
            <a:r>
              <a:rPr lang="en-US" altLang="zh-CN" b="1" dirty="0">
                <a:solidFill>
                  <a:srgbClr val="000000"/>
                </a:solidFill>
                <a:cs typeface="+mn-ea"/>
                <a:sym typeface="+mn-lt"/>
              </a:rPr>
              <a:t>A</a:t>
            </a:r>
            <a:endParaRPr lang="en-US" altLang="zh-CN" b="1" dirty="0">
              <a:solidFill>
                <a:srgbClr val="000000"/>
              </a:solidFill>
              <a:cs typeface="+mn-ea"/>
              <a:sym typeface="+mn-lt"/>
            </a:endParaRPr>
          </a:p>
          <a:p>
            <a:pPr>
              <a:lnSpc>
                <a:spcPts val="2000"/>
              </a:lnSpc>
              <a:tabLst>
                <a:tab pos="127000" algn="l"/>
              </a:tabLst>
            </a:pPr>
            <a:r>
              <a:rPr lang="en-US" altLang="zh-CN" b="1" dirty="0">
                <a:solidFill>
                  <a:srgbClr val="000000"/>
                </a:solidFill>
                <a:cs typeface="+mn-ea"/>
                <a:sym typeface="+mn-lt"/>
              </a:rPr>
              <a:t>C</a:t>
            </a:r>
            <a:endParaRPr lang="en-US" altLang="zh-CN" b="1" dirty="0">
              <a:solidFill>
                <a:srgbClr val="000000"/>
              </a:solidFill>
              <a:cs typeface="+mn-ea"/>
              <a:sym typeface="+mn-lt"/>
            </a:endParaRPr>
          </a:p>
        </p:txBody>
      </p:sp>
      <p:sp>
        <p:nvSpPr>
          <p:cNvPr id="23" name="TextBox 1"/>
          <p:cNvSpPr txBox="1"/>
          <p:nvPr/>
        </p:nvSpPr>
        <p:spPr>
          <a:xfrm>
            <a:off x="3149600" y="3606801"/>
            <a:ext cx="182742" cy="289823"/>
          </a:xfrm>
          <a:prstGeom prst="rect">
            <a:avLst/>
          </a:prstGeom>
          <a:noFill/>
        </p:spPr>
        <p:txBody>
          <a:bodyPr wrap="none" lIns="0" tIns="0" rIns="0" rtlCol="0">
            <a:spAutoFit/>
          </a:bodyPr>
          <a:lstStyle/>
          <a:p>
            <a:pPr>
              <a:lnSpc>
                <a:spcPts val="1900"/>
              </a:lnSpc>
            </a:pPr>
            <a:r>
              <a:rPr lang="en-US" altLang="zh-CN" b="1" dirty="0">
                <a:solidFill>
                  <a:srgbClr val="000000"/>
                </a:solidFill>
                <a:cs typeface="+mn-ea"/>
                <a:sym typeface="+mn-lt"/>
              </a:rPr>
              <a:t>D</a:t>
            </a:r>
            <a:endParaRPr lang="en-US" altLang="zh-CN" b="1" dirty="0">
              <a:solidFill>
                <a:srgbClr val="000000"/>
              </a:solidFill>
              <a:cs typeface="+mn-ea"/>
              <a:sym typeface="+mn-lt"/>
            </a:endParaRPr>
          </a:p>
        </p:txBody>
      </p:sp>
      <p:sp>
        <p:nvSpPr>
          <p:cNvPr id="24" name="TextBox 1"/>
          <p:cNvSpPr txBox="1"/>
          <p:nvPr/>
        </p:nvSpPr>
        <p:spPr>
          <a:xfrm>
            <a:off x="978347" y="1157533"/>
            <a:ext cx="2836283" cy="461665"/>
          </a:xfrm>
          <a:prstGeom prst="rect">
            <a:avLst/>
          </a:prstGeom>
          <a:noFill/>
        </p:spPr>
        <p:txBody>
          <a:bodyPr wrap="square" lIns="0" tIns="0" rIns="0" rtlCol="0">
            <a:spAutoFit/>
          </a:bodyPr>
          <a:lstStyle/>
          <a:p>
            <a:pPr>
              <a:lnSpc>
                <a:spcPts val="3600"/>
              </a:lnSpc>
              <a:tabLst>
                <a:tab pos="40005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模拟退火算法</a:t>
            </a:r>
            <a:endParaRPr lang="en-US" altLang="zh-CN" sz="2400" dirty="0">
              <a:solidFill>
                <a:srgbClr val="000000"/>
              </a:solidFill>
              <a:cs typeface="+mn-ea"/>
              <a:sym typeface="+mn-lt"/>
            </a:endParaRPr>
          </a:p>
        </p:txBody>
      </p:sp>
      <p:sp>
        <p:nvSpPr>
          <p:cNvPr id="20" name="TextBox 1"/>
          <p:cNvSpPr txBox="1"/>
          <p:nvPr/>
        </p:nvSpPr>
        <p:spPr>
          <a:xfrm>
            <a:off x="5880607" y="1619198"/>
            <a:ext cx="5589284" cy="3055195"/>
          </a:xfrm>
          <a:prstGeom prst="rect">
            <a:avLst/>
          </a:prstGeom>
          <a:noFill/>
        </p:spPr>
        <p:txBody>
          <a:bodyPr wrap="square" lIns="0" tIns="0" rIns="0" rtlCol="0">
            <a:spAutoFit/>
          </a:bodyPr>
          <a:lstStyle/>
          <a:p>
            <a:pPr>
              <a:lnSpc>
                <a:spcPts val="1000"/>
              </a:lnSpc>
            </a:pPr>
            <a:endParaRPr lang="en-US" altLang="zh-CN" dirty="0">
              <a:cs typeface="+mn-ea"/>
              <a:sym typeface="+mn-lt"/>
            </a:endParaRPr>
          </a:p>
          <a:p>
            <a:pPr>
              <a:lnSpc>
                <a:spcPct val="130000"/>
              </a:lnSpc>
              <a:tabLst>
                <a:tab pos="4000500" algn="l"/>
              </a:tabLst>
            </a:pPr>
            <a:r>
              <a:rPr lang="en-US" altLang="zh-CN" sz="2400" dirty="0">
                <a:solidFill>
                  <a:srgbClr val="000000"/>
                </a:solidFill>
                <a:cs typeface="+mn-ea"/>
                <a:sym typeface="+mn-lt"/>
              </a:rPr>
              <a:t>模拟退火是一种贪心算法，但是它的搜索过程引入了随机因素,以一定的概率来接受一个比当前解要差的解，因此有可能会跳出这个局部的最优解，达到全局的最优解,</a:t>
            </a:r>
            <a:r>
              <a:rPr lang="en-US" altLang="zh-CN" sz="2400" dirty="0">
                <a:cs typeface="+mn-ea"/>
                <a:sym typeface="+mn-lt"/>
              </a:rPr>
              <a:t>  </a:t>
            </a:r>
            <a:r>
              <a:rPr lang="en-US" altLang="zh-CN" sz="2400" dirty="0" err="1">
                <a:solidFill>
                  <a:srgbClr val="000000"/>
                </a:solidFill>
                <a:cs typeface="+mn-ea"/>
                <a:sym typeface="+mn-lt"/>
              </a:rPr>
              <a:t>而且这个概率随着时间推移逐渐降低</a:t>
            </a:r>
            <a:r>
              <a:rPr lang="en-US" altLang="zh-CN" sz="2400" dirty="0">
                <a:solidFill>
                  <a:srgbClr val="000000"/>
                </a:solidFill>
                <a:cs typeface="+mn-ea"/>
                <a:sym typeface="+mn-lt"/>
              </a:rPr>
              <a:t>(</a:t>
            </a:r>
            <a:r>
              <a:rPr lang="en-US" altLang="zh-CN" sz="2400" dirty="0" err="1">
                <a:solidFill>
                  <a:srgbClr val="000000"/>
                </a:solidFill>
                <a:cs typeface="+mn-ea"/>
                <a:sym typeface="+mn-lt"/>
              </a:rPr>
              <a:t>逐渐降低才能趋向稳定</a:t>
            </a:r>
            <a:r>
              <a:rPr lang="en-US" altLang="zh-CN" sz="2400" dirty="0">
                <a:solidFill>
                  <a:srgbClr val="000000"/>
                </a:solidFill>
                <a:cs typeface="+mn-ea"/>
                <a:sym typeface="+mn-lt"/>
              </a:rPr>
              <a:t>)</a:t>
            </a:r>
            <a:endParaRPr lang="en-US" altLang="zh-CN" sz="2005" dirty="0">
              <a:solidFill>
                <a:srgbClr val="000000"/>
              </a:solidFill>
              <a:cs typeface="+mn-ea"/>
              <a:sym typeface="+mn-lt"/>
            </a:endParaRPr>
          </a:p>
        </p:txBody>
      </p:sp>
      <p:sp>
        <p:nvSpPr>
          <p:cNvPr id="25" name="TextBox 1"/>
          <p:cNvSpPr txBox="1"/>
          <p:nvPr/>
        </p:nvSpPr>
        <p:spPr>
          <a:xfrm>
            <a:off x="1047228" y="160917"/>
            <a:ext cx="230832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玻尔兹曼机</a:t>
            </a:r>
            <a:endParaRPr lang="en-US" altLang="zh-CN" sz="3600" dirty="0">
              <a:solidFill>
                <a:srgbClr val="0E00DC"/>
              </a:solidFill>
              <a:cs typeface="+mn-ea"/>
              <a:sym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898234" y="885026"/>
            <a:ext cx="9593973" cy="6383799"/>
          </a:xfrm>
          <a:prstGeom prst="rect">
            <a:avLst/>
          </a:prstGeom>
          <a:noFill/>
        </p:spPr>
        <p:txBody>
          <a:bodyPr wrap="none" lIns="0" tIns="0" rIns="0" rtlCol="0">
            <a:spAutoFit/>
          </a:bodyPr>
          <a:lstStyle/>
          <a:p>
            <a:pPr>
              <a:lnSpc>
                <a:spcPct val="150000"/>
              </a:lnSpc>
              <a:tabLst>
                <a:tab pos="457200" algn="l"/>
              </a:tabLst>
            </a:pPr>
            <a:r>
              <a:rPr lang="en-US" altLang="zh-CN" sz="2400" dirty="0">
                <a:solidFill>
                  <a:srgbClr val="000000"/>
                </a:solidFill>
                <a:cs typeface="+mn-ea"/>
                <a:sym typeface="+mn-lt"/>
              </a:rPr>
              <a:t>❑</a:t>
            </a:r>
            <a:r>
              <a:rPr lang="en-US" altLang="zh-CN" sz="2400" dirty="0">
                <a:cs typeface="+mn-ea"/>
                <a:sym typeface="+mn-lt"/>
              </a:rPr>
              <a:t> </a:t>
            </a:r>
            <a:r>
              <a:rPr lang="en-US" altLang="zh-CN" sz="3200" dirty="0">
                <a:solidFill>
                  <a:srgbClr val="000000"/>
                </a:solidFill>
                <a:cs typeface="+mn-ea"/>
                <a:sym typeface="+mn-lt"/>
              </a:rPr>
              <a:t>玻尔兹曼机的训练过程</a:t>
            </a:r>
            <a:endParaRPr lang="en-US" altLang="zh-CN" sz="3200" dirty="0">
              <a:solidFill>
                <a:srgbClr val="000000"/>
              </a:solidFill>
              <a:cs typeface="+mn-ea"/>
              <a:sym typeface="+mn-lt"/>
            </a:endParaRPr>
          </a:p>
          <a:p>
            <a:pPr>
              <a:lnSpc>
                <a:spcPct val="150000"/>
              </a:lnSpc>
            </a:pPr>
            <a:endParaRPr lang="en-US" altLang="zh-CN" sz="2400" dirty="0">
              <a:cs typeface="+mn-ea"/>
              <a:sym typeface="+mn-lt"/>
            </a:endParaRPr>
          </a:p>
          <a:p>
            <a:pPr>
              <a:lnSpc>
                <a:spcPct val="150000"/>
              </a:lnSpc>
              <a:tabLst>
                <a:tab pos="457200" algn="l"/>
              </a:tabLst>
            </a:pPr>
            <a:r>
              <a:rPr lang="en-US" altLang="zh-CN" sz="2400" dirty="0">
                <a:cs typeface="+mn-ea"/>
                <a:sym typeface="+mn-lt"/>
              </a:rPr>
              <a:t>	</a:t>
            </a: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1.</a:t>
            </a:r>
            <a:r>
              <a:rPr lang="en-US" altLang="zh-CN" sz="2800" dirty="0">
                <a:cs typeface="+mn-ea"/>
                <a:sym typeface="+mn-lt"/>
              </a:rPr>
              <a:t> </a:t>
            </a:r>
            <a:r>
              <a:rPr lang="en-US" altLang="zh-CN" sz="2800" dirty="0">
                <a:solidFill>
                  <a:srgbClr val="000000"/>
                </a:solidFill>
                <a:cs typeface="+mn-ea"/>
                <a:sym typeface="+mn-lt"/>
              </a:rPr>
              <a:t>训练准备：初始化连接权重𝑤</a:t>
            </a:r>
            <a:r>
              <a:rPr lang="en-US" altLang="zh-CN" sz="1600" dirty="0">
                <a:solidFill>
                  <a:srgbClr val="000000"/>
                </a:solidFill>
                <a:cs typeface="+mn-ea"/>
                <a:sym typeface="+mn-lt"/>
              </a:rPr>
              <a:t>𝑖𝑗</a:t>
            </a:r>
            <a:r>
              <a:rPr lang="en-US" altLang="zh-CN" sz="2800" dirty="0">
                <a:solidFill>
                  <a:srgbClr val="000000"/>
                </a:solidFill>
                <a:cs typeface="+mn-ea"/>
                <a:sym typeface="+mn-lt"/>
              </a:rPr>
              <a:t>和偏置𝑏</a:t>
            </a:r>
            <a:r>
              <a:rPr lang="en-US" altLang="zh-CN" sz="1600" dirty="0">
                <a:solidFill>
                  <a:srgbClr val="000000"/>
                </a:solidFill>
                <a:cs typeface="+mn-ea"/>
                <a:sym typeface="+mn-lt"/>
              </a:rPr>
              <a:t>𝑖</a:t>
            </a:r>
            <a:endParaRPr lang="en-US" altLang="zh-CN" sz="1600" dirty="0">
              <a:solidFill>
                <a:srgbClr val="000000"/>
              </a:solidFill>
              <a:cs typeface="+mn-ea"/>
              <a:sym typeface="+mn-lt"/>
            </a:endParaRPr>
          </a:p>
          <a:p>
            <a:pPr>
              <a:lnSpc>
                <a:spcPct val="150000"/>
              </a:lnSpc>
              <a:tabLst>
                <a:tab pos="457200" algn="l"/>
              </a:tabLst>
            </a:pPr>
            <a:r>
              <a:rPr lang="en-US" altLang="zh-CN" sz="2400" dirty="0">
                <a:cs typeface="+mn-ea"/>
                <a:sym typeface="+mn-lt"/>
              </a:rPr>
              <a:t>	</a:t>
            </a: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2.</a:t>
            </a:r>
            <a:r>
              <a:rPr lang="en-US" altLang="zh-CN" sz="2800" dirty="0">
                <a:cs typeface="+mn-ea"/>
                <a:sym typeface="+mn-lt"/>
              </a:rPr>
              <a:t> </a:t>
            </a:r>
            <a:r>
              <a:rPr lang="en-US" altLang="zh-CN" sz="2800" dirty="0" err="1">
                <a:solidFill>
                  <a:srgbClr val="000000"/>
                </a:solidFill>
                <a:cs typeface="+mn-ea"/>
                <a:sym typeface="+mn-lt"/>
              </a:rPr>
              <a:t>调整参数</a:t>
            </a:r>
            <a:endParaRPr lang="en-US" altLang="zh-CN" sz="2800" dirty="0">
              <a:solidFill>
                <a:srgbClr val="000000"/>
              </a:solidFill>
              <a:cs typeface="+mn-ea"/>
              <a:sym typeface="+mn-lt"/>
            </a:endParaRPr>
          </a:p>
          <a:p>
            <a:pPr>
              <a:lnSpc>
                <a:spcPct val="150000"/>
              </a:lnSpc>
            </a:pPr>
            <a:r>
              <a:rPr lang="en-US" altLang="zh-CN" sz="2800" dirty="0">
                <a:solidFill>
                  <a:srgbClr val="000000"/>
                </a:solidFill>
                <a:cs typeface="+mn-ea"/>
                <a:sym typeface="+mn-lt"/>
              </a:rPr>
              <a:t>                2.1</a:t>
            </a:r>
            <a:r>
              <a:rPr lang="en-US" altLang="zh-CN" sz="2800" dirty="0">
                <a:cs typeface="+mn-ea"/>
                <a:sym typeface="+mn-lt"/>
              </a:rPr>
              <a:t> </a:t>
            </a:r>
            <a:r>
              <a:rPr lang="en-US" altLang="zh-CN" sz="2800" dirty="0" err="1">
                <a:solidFill>
                  <a:srgbClr val="000000"/>
                </a:solidFill>
                <a:cs typeface="+mn-ea"/>
                <a:sym typeface="+mn-lt"/>
              </a:rPr>
              <a:t>选取一个单元</a:t>
            </a:r>
            <a:r>
              <a:rPr lang="en-US" altLang="zh-CN" sz="2800" dirty="0">
                <a:cs typeface="+mn-ea"/>
                <a:sym typeface="+mn-lt"/>
              </a:rPr>
              <a:t> </a:t>
            </a:r>
            <a:r>
              <a:rPr lang="en-US" altLang="zh-CN" sz="2800" dirty="0">
                <a:solidFill>
                  <a:srgbClr val="000000"/>
                </a:solidFill>
                <a:cs typeface="+mn-ea"/>
                <a:sym typeface="+mn-lt"/>
              </a:rPr>
              <a:t>𝑖</a:t>
            </a:r>
            <a:r>
              <a:rPr lang="en-US" altLang="zh-CN" sz="2800" dirty="0">
                <a:cs typeface="+mn-ea"/>
                <a:sym typeface="+mn-lt"/>
              </a:rPr>
              <a:t> </a:t>
            </a:r>
            <a:r>
              <a:rPr lang="en-US" altLang="zh-CN" sz="2800" dirty="0">
                <a:solidFill>
                  <a:srgbClr val="000000"/>
                </a:solidFill>
                <a:cs typeface="+mn-ea"/>
                <a:sym typeface="+mn-lt"/>
              </a:rPr>
              <a:t>,求𝑢</a:t>
            </a:r>
            <a:r>
              <a:rPr lang="en-US" altLang="zh-CN" sz="1600" dirty="0">
                <a:solidFill>
                  <a:srgbClr val="000000"/>
                </a:solidFill>
                <a:cs typeface="+mn-ea"/>
                <a:sym typeface="+mn-lt"/>
              </a:rPr>
              <a:t>𝑖</a:t>
            </a:r>
            <a:endParaRPr lang="en-US" altLang="zh-CN" sz="1600" dirty="0">
              <a:solidFill>
                <a:srgbClr val="000000"/>
              </a:solidFill>
              <a:cs typeface="+mn-ea"/>
              <a:sym typeface="+mn-lt"/>
            </a:endParaRPr>
          </a:p>
          <a:p>
            <a:pPr>
              <a:lnSpc>
                <a:spcPct val="150000"/>
              </a:lnSpc>
            </a:pPr>
            <a:r>
              <a:rPr lang="en-US" altLang="zh-CN" sz="2800" dirty="0">
                <a:solidFill>
                  <a:srgbClr val="000000"/>
                </a:solidFill>
                <a:cs typeface="+mn-ea"/>
                <a:sym typeface="+mn-lt"/>
              </a:rPr>
              <a:t>                2.2</a:t>
            </a:r>
            <a:r>
              <a:rPr lang="en-US" altLang="zh-CN" sz="2800" dirty="0">
                <a:cs typeface="+mn-ea"/>
                <a:sym typeface="+mn-lt"/>
              </a:rPr>
              <a:t> </a:t>
            </a:r>
            <a:r>
              <a:rPr lang="en-US" altLang="zh-CN" sz="2800" dirty="0" err="1">
                <a:solidFill>
                  <a:srgbClr val="000000"/>
                </a:solidFill>
                <a:cs typeface="+mn-ea"/>
                <a:sym typeface="+mn-lt"/>
              </a:rPr>
              <a:t>根据</a:t>
            </a:r>
            <a:r>
              <a:rPr lang="en-US" altLang="zh-CN" sz="2800" dirty="0">
                <a:solidFill>
                  <a:srgbClr val="000000"/>
                </a:solidFill>
                <a:cs typeface="+mn-ea"/>
                <a:sym typeface="+mn-lt"/>
              </a:rPr>
              <a:t>𝑢</a:t>
            </a:r>
            <a:r>
              <a:rPr lang="en-US" altLang="zh-CN" sz="1600" dirty="0">
                <a:solidFill>
                  <a:srgbClr val="000000"/>
                </a:solidFill>
                <a:cs typeface="+mn-ea"/>
                <a:sym typeface="+mn-lt"/>
              </a:rPr>
              <a:t>𝑖</a:t>
            </a:r>
            <a:r>
              <a:rPr lang="en-US" altLang="zh-CN" sz="2800" dirty="0" err="1">
                <a:solidFill>
                  <a:srgbClr val="000000"/>
                </a:solidFill>
                <a:cs typeface="+mn-ea"/>
                <a:sym typeface="+mn-lt"/>
              </a:rPr>
              <a:t>的值，计算输出</a:t>
            </a:r>
            <a:r>
              <a:rPr lang="en-US" altLang="zh-CN" sz="2800" dirty="0">
                <a:solidFill>
                  <a:srgbClr val="000000"/>
                </a:solidFill>
                <a:cs typeface="+mn-ea"/>
                <a:sym typeface="+mn-lt"/>
              </a:rPr>
              <a:t>𝑥</a:t>
            </a:r>
            <a:r>
              <a:rPr lang="en-US" altLang="zh-CN" sz="1600" dirty="0">
                <a:solidFill>
                  <a:srgbClr val="000000"/>
                </a:solidFill>
                <a:cs typeface="+mn-ea"/>
                <a:sym typeface="+mn-lt"/>
              </a:rPr>
              <a:t>𝑖</a:t>
            </a:r>
            <a:endParaRPr lang="en-US" altLang="zh-CN" sz="1600" dirty="0">
              <a:solidFill>
                <a:srgbClr val="000000"/>
              </a:solidFill>
              <a:cs typeface="+mn-ea"/>
              <a:sym typeface="+mn-lt"/>
            </a:endParaRPr>
          </a:p>
          <a:p>
            <a:pPr>
              <a:lnSpc>
                <a:spcPct val="150000"/>
              </a:lnSpc>
            </a:pPr>
            <a:r>
              <a:rPr lang="en-US" altLang="zh-CN" sz="2800" dirty="0">
                <a:solidFill>
                  <a:srgbClr val="000000"/>
                </a:solidFill>
                <a:cs typeface="+mn-ea"/>
                <a:sym typeface="+mn-lt"/>
              </a:rPr>
              <a:t>                2.3</a:t>
            </a:r>
            <a:r>
              <a:rPr lang="en-US" altLang="zh-CN" sz="2800" dirty="0">
                <a:cs typeface="+mn-ea"/>
                <a:sym typeface="+mn-lt"/>
              </a:rPr>
              <a:t> </a:t>
            </a:r>
            <a:r>
              <a:rPr lang="en-US" altLang="zh-CN" sz="2800" dirty="0" err="1">
                <a:solidFill>
                  <a:srgbClr val="000000"/>
                </a:solidFill>
                <a:cs typeface="+mn-ea"/>
                <a:sym typeface="+mn-lt"/>
              </a:rPr>
              <a:t>根据输出</a:t>
            </a:r>
            <a:r>
              <a:rPr lang="en-US" altLang="zh-CN" sz="2800" dirty="0">
                <a:solidFill>
                  <a:srgbClr val="000000"/>
                </a:solidFill>
                <a:cs typeface="+mn-ea"/>
                <a:sym typeface="+mn-lt"/>
              </a:rPr>
              <a:t>𝑥</a:t>
            </a:r>
            <a:r>
              <a:rPr lang="en-US" altLang="zh-CN" sz="1600" dirty="0">
                <a:solidFill>
                  <a:srgbClr val="000000"/>
                </a:solidFill>
                <a:cs typeface="+mn-ea"/>
                <a:sym typeface="+mn-lt"/>
              </a:rPr>
              <a:t>𝑖</a:t>
            </a:r>
            <a:r>
              <a:rPr lang="en-US" altLang="zh-CN" sz="2800" dirty="0">
                <a:solidFill>
                  <a:srgbClr val="000000"/>
                </a:solidFill>
                <a:cs typeface="+mn-ea"/>
                <a:sym typeface="+mn-lt"/>
              </a:rPr>
              <a:t>和𝑥</a:t>
            </a:r>
            <a:r>
              <a:rPr lang="en-US" altLang="zh-CN" sz="1600" dirty="0">
                <a:solidFill>
                  <a:srgbClr val="000000"/>
                </a:solidFill>
                <a:cs typeface="+mn-ea"/>
                <a:sym typeface="+mn-lt"/>
              </a:rPr>
              <a:t>𝑗</a:t>
            </a:r>
            <a:r>
              <a:rPr lang="en-US" altLang="zh-CN" sz="2800" dirty="0" err="1">
                <a:solidFill>
                  <a:srgbClr val="000000"/>
                </a:solidFill>
                <a:cs typeface="+mn-ea"/>
                <a:sym typeface="+mn-lt"/>
              </a:rPr>
              <a:t>的值，调整连接权重</a:t>
            </a:r>
            <a:r>
              <a:rPr lang="en-US" altLang="zh-CN" sz="2800" dirty="0">
                <a:solidFill>
                  <a:srgbClr val="000000"/>
                </a:solidFill>
                <a:cs typeface="+mn-ea"/>
                <a:sym typeface="+mn-lt"/>
              </a:rPr>
              <a:t>𝑤</a:t>
            </a:r>
            <a:r>
              <a:rPr lang="en-US" altLang="zh-CN" sz="1600" dirty="0">
                <a:solidFill>
                  <a:srgbClr val="000000"/>
                </a:solidFill>
                <a:cs typeface="+mn-ea"/>
                <a:sym typeface="+mn-lt"/>
              </a:rPr>
              <a:t>𝑖𝑗</a:t>
            </a:r>
            <a:r>
              <a:rPr lang="en-US" altLang="zh-CN" sz="2800" dirty="0" err="1">
                <a:solidFill>
                  <a:srgbClr val="000000"/>
                </a:solidFill>
                <a:cs typeface="+mn-ea"/>
                <a:sym typeface="+mn-lt"/>
              </a:rPr>
              <a:t>和偏置</a:t>
            </a:r>
            <a:r>
              <a:rPr lang="en-US" altLang="zh-CN" sz="2800" dirty="0">
                <a:solidFill>
                  <a:srgbClr val="000000"/>
                </a:solidFill>
                <a:cs typeface="+mn-ea"/>
                <a:sym typeface="+mn-lt"/>
              </a:rPr>
              <a:t>𝑏</a:t>
            </a:r>
            <a:r>
              <a:rPr lang="en-US" altLang="zh-CN" sz="1600" dirty="0">
                <a:solidFill>
                  <a:srgbClr val="000000"/>
                </a:solidFill>
                <a:cs typeface="+mn-ea"/>
                <a:sym typeface="+mn-lt"/>
              </a:rPr>
              <a:t>𝑖</a:t>
            </a:r>
            <a:endParaRPr lang="en-US" altLang="zh-CN" sz="1600" dirty="0">
              <a:solidFill>
                <a:srgbClr val="000000"/>
              </a:solidFill>
              <a:cs typeface="+mn-ea"/>
              <a:sym typeface="+mn-lt"/>
            </a:endParaRPr>
          </a:p>
          <a:p>
            <a:pPr>
              <a:lnSpc>
                <a:spcPct val="150000"/>
              </a:lnSpc>
              <a:tabLst>
                <a:tab pos="457200" algn="l"/>
              </a:tabLst>
            </a:pPr>
            <a:r>
              <a:rPr lang="en-US" altLang="zh-CN" sz="2800" dirty="0">
                <a:solidFill>
                  <a:srgbClr val="000000"/>
                </a:solidFill>
                <a:cs typeface="+mn-ea"/>
                <a:sym typeface="+mn-lt"/>
              </a:rPr>
              <a:t>        –   重复步骤2，直到满足终止判断条件</a:t>
            </a:r>
            <a:endParaRPr lang="en-US" altLang="zh-CN" sz="2800" dirty="0">
              <a:solidFill>
                <a:srgbClr val="000000"/>
              </a:solidFill>
              <a:cs typeface="+mn-ea"/>
              <a:sym typeface="+mn-lt"/>
            </a:endParaRPr>
          </a:p>
          <a:p>
            <a:pPr>
              <a:lnSpc>
                <a:spcPts val="3300"/>
              </a:lnSpc>
            </a:pPr>
            <a:endParaRPr lang="en-US" altLang="zh-CN" sz="1330" dirty="0">
              <a:solidFill>
                <a:srgbClr val="000000"/>
              </a:solidFill>
              <a:cs typeface="+mn-ea"/>
              <a:sym typeface="+mn-lt"/>
            </a:endParaRPr>
          </a:p>
          <a:p>
            <a:pPr>
              <a:lnSpc>
                <a:spcPts val="2900"/>
              </a:lnSpc>
              <a:tabLst>
                <a:tab pos="457200" algn="l"/>
              </a:tabLst>
            </a:pPr>
            <a:endParaRPr lang="en-US" altLang="zh-CN" sz="2005" dirty="0">
              <a:solidFill>
                <a:srgbClr val="000000"/>
              </a:solidFill>
              <a:cs typeface="+mn-ea"/>
              <a:sym typeface="+mn-lt"/>
            </a:endParaRPr>
          </a:p>
          <a:p>
            <a:pPr>
              <a:lnSpc>
                <a:spcPts val="2900"/>
              </a:lnSpc>
              <a:tabLst>
                <a:tab pos="457200" algn="l"/>
              </a:tabLst>
            </a:pPr>
            <a:endParaRPr lang="en-US" altLang="zh-CN" sz="2005" dirty="0">
              <a:solidFill>
                <a:srgbClr val="000000"/>
              </a:solidFill>
              <a:cs typeface="+mn-ea"/>
              <a:sym typeface="+mn-lt"/>
            </a:endParaRPr>
          </a:p>
        </p:txBody>
      </p:sp>
      <p:sp>
        <p:nvSpPr>
          <p:cNvPr id="3" name="TextBox 1"/>
          <p:cNvSpPr txBox="1"/>
          <p:nvPr/>
        </p:nvSpPr>
        <p:spPr>
          <a:xfrm>
            <a:off x="1047228" y="160917"/>
            <a:ext cx="230832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玻尔兹曼机</a:t>
            </a:r>
            <a:endParaRPr lang="en-US" altLang="zh-CN" sz="3600" dirty="0">
              <a:solidFill>
                <a:srgbClr val="0E00DC"/>
              </a:solidFill>
              <a:cs typeface="+mn-ea"/>
              <a:sym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1"/>
          <p:cNvSpPr txBox="1"/>
          <p:nvPr/>
        </p:nvSpPr>
        <p:spPr>
          <a:xfrm>
            <a:off x="918673" y="994446"/>
            <a:ext cx="7051610" cy="461665"/>
          </a:xfrm>
          <a:prstGeom prst="rect">
            <a:avLst/>
          </a:prstGeom>
          <a:noFill/>
        </p:spPr>
        <p:txBody>
          <a:bodyPr wrap="none" lIns="0" tIns="0" rIns="0" rtlCol="0">
            <a:spAutoFit/>
          </a:bodyPr>
          <a:lstStyle/>
          <a:p>
            <a:pPr>
              <a:lnSpc>
                <a:spcPts val="3600"/>
              </a:lnSpc>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具体而言，当初始化连接权重后，选取一个单元</a:t>
            </a:r>
            <a:r>
              <a:rPr lang="en-US" altLang="zh-CN" sz="2400" dirty="0">
                <a:cs typeface="+mn-ea"/>
                <a:sym typeface="+mn-lt"/>
              </a:rPr>
              <a:t> </a:t>
            </a:r>
            <a:r>
              <a:rPr lang="en-US" altLang="zh-CN" sz="2400" dirty="0">
                <a:solidFill>
                  <a:srgbClr val="000000"/>
                </a:solidFill>
                <a:cs typeface="+mn-ea"/>
                <a:sym typeface="+mn-lt"/>
              </a:rPr>
              <a:t>𝑖</a:t>
            </a:r>
            <a:endParaRPr lang="en-US" altLang="zh-CN" sz="2400" dirty="0">
              <a:solidFill>
                <a:srgbClr val="000000"/>
              </a:solidFill>
              <a:cs typeface="+mn-ea"/>
              <a:sym typeface="+mn-lt"/>
            </a:endParaRPr>
          </a:p>
        </p:txBody>
      </p:sp>
      <p:sp>
        <p:nvSpPr>
          <p:cNvPr id="46" name="TextBox 1"/>
          <p:cNvSpPr txBox="1"/>
          <p:nvPr/>
        </p:nvSpPr>
        <p:spPr>
          <a:xfrm>
            <a:off x="1310641" y="1755776"/>
            <a:ext cx="2688590" cy="379095"/>
          </a:xfrm>
          <a:prstGeom prst="rect">
            <a:avLst/>
          </a:prstGeom>
          <a:noFill/>
        </p:spPr>
        <p:txBody>
          <a:bodyPr wrap="none" lIns="0" tIns="0" rIns="0" rtlCol="0">
            <a:spAutoFit/>
          </a:bodyPr>
          <a:lstStyle/>
          <a:p>
            <a:pPr algn="l">
              <a:lnSpc>
                <a:spcPts val="2600"/>
              </a:lnSpc>
            </a:pP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1.计算单元激活值 u</a:t>
            </a:r>
            <a:r>
              <a:rPr lang="en-US" altLang="zh-CN" sz="2005" baseline="-25000" dirty="0">
                <a:solidFill>
                  <a:srgbClr val="000000"/>
                </a:solidFill>
                <a:cs typeface="+mn-ea"/>
                <a:sym typeface="+mn-lt"/>
              </a:rPr>
              <a:t>i </a:t>
            </a:r>
            <a:endParaRPr lang="en-US" altLang="zh-CN" sz="1330" dirty="0">
              <a:solidFill>
                <a:srgbClr val="000000"/>
              </a:solidFill>
              <a:cs typeface="+mn-ea"/>
              <a:sym typeface="+mn-lt"/>
            </a:endParaRPr>
          </a:p>
        </p:txBody>
      </p:sp>
      <p:sp>
        <p:nvSpPr>
          <p:cNvPr id="48" name="TextBox 1"/>
          <p:cNvSpPr txBox="1"/>
          <p:nvPr/>
        </p:nvSpPr>
        <p:spPr>
          <a:xfrm>
            <a:off x="6184901" y="1689101"/>
            <a:ext cx="3202305" cy="379095"/>
          </a:xfrm>
          <a:prstGeom prst="rect">
            <a:avLst/>
          </a:prstGeom>
          <a:noFill/>
        </p:spPr>
        <p:txBody>
          <a:bodyPr wrap="none" lIns="0" tIns="0" rIns="0" rtlCol="0">
            <a:spAutoFit/>
          </a:bodyPr>
          <a:lstStyle/>
          <a:p>
            <a:pPr algn="l">
              <a:lnSpc>
                <a:spcPts val="2600"/>
              </a:lnSpc>
            </a:pPr>
            <a:r>
              <a:rPr lang="en-US" altLang="zh-CN" sz="2005" dirty="0">
                <a:solidFill>
                  <a:srgbClr val="000000"/>
                </a:solidFill>
                <a:cs typeface="+mn-ea"/>
                <a:sym typeface="+mn-lt"/>
              </a:rPr>
              <a:t>2.计算 x</a:t>
            </a:r>
            <a:r>
              <a:rPr lang="en-US" altLang="zh-CN" sz="2005" baseline="-25000" dirty="0">
                <a:solidFill>
                  <a:srgbClr val="000000"/>
                </a:solidFill>
                <a:cs typeface="+mn-ea"/>
                <a:sym typeface="+mn-lt"/>
              </a:rPr>
              <a:t>i  </a:t>
            </a:r>
            <a:r>
              <a:rPr lang="en-US" altLang="zh-CN" sz="2005" dirty="0">
                <a:solidFill>
                  <a:srgbClr val="000000"/>
                </a:solidFill>
                <a:cs typeface="+mn-ea"/>
                <a:sym typeface="+mn-lt"/>
              </a:rPr>
              <a:t>等于</a:t>
            </a:r>
            <a:r>
              <a:rPr lang="en-US" altLang="zh-CN" sz="2005" dirty="0">
                <a:cs typeface="+mn-ea"/>
                <a:sym typeface="+mn-lt"/>
              </a:rPr>
              <a:t> </a:t>
            </a:r>
            <a:r>
              <a:rPr lang="en-US" altLang="zh-CN" sz="2005" dirty="0">
                <a:solidFill>
                  <a:srgbClr val="000000"/>
                </a:solidFill>
                <a:cs typeface="+mn-ea"/>
                <a:sym typeface="+mn-lt"/>
              </a:rPr>
              <a:t>1</a:t>
            </a:r>
            <a:r>
              <a:rPr lang="en-US" altLang="zh-CN" sz="2005" dirty="0">
                <a:cs typeface="+mn-ea"/>
                <a:sym typeface="+mn-lt"/>
              </a:rPr>
              <a:t> </a:t>
            </a:r>
            <a:r>
              <a:rPr lang="en-US" altLang="zh-CN" sz="2005" dirty="0">
                <a:solidFill>
                  <a:srgbClr val="000000"/>
                </a:solidFill>
                <a:cs typeface="+mn-ea"/>
                <a:sym typeface="+mn-lt"/>
              </a:rPr>
              <a:t>或</a:t>
            </a:r>
            <a:r>
              <a:rPr lang="en-US" altLang="zh-CN" sz="2005" dirty="0">
                <a:cs typeface="+mn-ea"/>
                <a:sym typeface="+mn-lt"/>
              </a:rPr>
              <a:t> </a:t>
            </a:r>
            <a:r>
              <a:rPr lang="en-US" altLang="zh-CN" sz="2005" dirty="0">
                <a:solidFill>
                  <a:srgbClr val="000000"/>
                </a:solidFill>
                <a:cs typeface="+mn-ea"/>
                <a:sym typeface="+mn-lt"/>
              </a:rPr>
              <a:t>0</a:t>
            </a:r>
            <a:r>
              <a:rPr lang="en-US" altLang="zh-CN" sz="2005" dirty="0">
                <a:cs typeface="+mn-ea"/>
                <a:sym typeface="+mn-lt"/>
              </a:rPr>
              <a:t> </a:t>
            </a:r>
            <a:r>
              <a:rPr lang="en-US" altLang="zh-CN" sz="2005" dirty="0">
                <a:solidFill>
                  <a:srgbClr val="000000"/>
                </a:solidFill>
                <a:cs typeface="+mn-ea"/>
                <a:sym typeface="+mn-lt"/>
              </a:rPr>
              <a:t>的概率</a:t>
            </a:r>
            <a:endParaRPr lang="en-US" altLang="zh-CN" sz="2005" dirty="0">
              <a:solidFill>
                <a:srgbClr val="000000"/>
              </a:solidFill>
              <a:cs typeface="+mn-ea"/>
              <a:sym typeface="+mn-lt"/>
            </a:endParaRPr>
          </a:p>
        </p:txBody>
      </p:sp>
      <p:sp>
        <p:nvSpPr>
          <p:cNvPr id="54" name="TextBox 1"/>
          <p:cNvSpPr txBox="1"/>
          <p:nvPr/>
        </p:nvSpPr>
        <p:spPr>
          <a:xfrm>
            <a:off x="646430" y="4773930"/>
            <a:ext cx="10112375" cy="1417320"/>
          </a:xfrm>
          <a:prstGeom prst="rect">
            <a:avLst/>
          </a:prstGeom>
          <a:noFill/>
        </p:spPr>
        <p:txBody>
          <a:bodyPr wrap="square" lIns="0" tIns="0" rIns="0" rtlCol="0">
            <a:spAutoFit/>
          </a:bodyPr>
          <a:lstStyle/>
          <a:p>
            <a:pPr algn="just">
              <a:lnSpc>
                <a:spcPts val="2600"/>
              </a:lnSpc>
              <a:tabLst>
                <a:tab pos="165100" algn="l"/>
              </a:tabLst>
            </a:pPr>
            <a:r>
              <a:rPr lang="en-US" altLang="zh-CN" sz="2400" dirty="0">
                <a:solidFill>
                  <a:srgbClr val="000000"/>
                </a:solidFill>
                <a:cs typeface="+mn-ea"/>
                <a:sym typeface="+mn-lt"/>
              </a:rPr>
              <a:t>根据概率 x</a:t>
            </a:r>
            <a:r>
              <a:rPr lang="en-US" altLang="zh-CN" sz="2400" baseline="-25000" dirty="0">
                <a:solidFill>
                  <a:srgbClr val="000000"/>
                </a:solidFill>
                <a:cs typeface="+mn-ea"/>
                <a:sym typeface="+mn-lt"/>
              </a:rPr>
              <a:t>i </a:t>
            </a:r>
            <a:r>
              <a:rPr lang="en-US" altLang="zh-CN" sz="2400" dirty="0">
                <a:solidFill>
                  <a:srgbClr val="000000"/>
                </a:solidFill>
                <a:cs typeface="+mn-ea"/>
                <a:sym typeface="+mn-lt"/>
              </a:rPr>
              <a:t>等于1或0的概率，调整 x</a:t>
            </a:r>
            <a:r>
              <a:rPr lang="en-US" altLang="zh-CN" sz="2400" baseline="-25000" dirty="0">
                <a:solidFill>
                  <a:srgbClr val="000000"/>
                </a:solidFill>
                <a:cs typeface="+mn-ea"/>
                <a:sym typeface="+mn-lt"/>
              </a:rPr>
              <a:t>i </a:t>
            </a:r>
            <a:r>
              <a:rPr lang="en-US" altLang="zh-CN" sz="2400" dirty="0" err="1">
                <a:solidFill>
                  <a:srgbClr val="000000"/>
                </a:solidFill>
                <a:cs typeface="+mn-ea"/>
                <a:sym typeface="+mn-lt"/>
              </a:rPr>
              <a:t>的取值。</a:t>
            </a:r>
            <a:r>
              <a:rPr lang="en-US" altLang="zh-CN" sz="2400" dirty="0" err="1">
                <a:solidFill>
                  <a:srgbClr val="FF0000"/>
                </a:solidFill>
                <a:cs typeface="+mn-ea"/>
                <a:sym typeface="+mn-lt"/>
              </a:rPr>
              <a:t>一般是随机产生一个</a:t>
            </a:r>
            <a:r>
              <a:rPr lang="en-US" altLang="zh-CN" sz="2400" dirty="0">
                <a:solidFill>
                  <a:srgbClr val="FF0000"/>
                </a:solidFill>
                <a:cs typeface="+mn-ea"/>
                <a:sym typeface="+mn-lt"/>
              </a:rPr>
              <a:t>(0,1)之间的随机数λ，如果</a:t>
            </a:r>
            <a:r>
              <a:rPr lang="en-US" altLang="zh-CN" sz="2400" i="1" dirty="0">
                <a:solidFill>
                  <a:srgbClr val="FF0000"/>
                </a:solidFill>
                <a:cs typeface="+mn-ea"/>
                <a:sym typeface="+mn-lt"/>
              </a:rPr>
              <a:t>p</a:t>
            </a:r>
            <a:r>
              <a:rPr lang="en-US" altLang="zh-CN" sz="2400" dirty="0">
                <a:solidFill>
                  <a:srgbClr val="FF0000"/>
                </a:solidFill>
                <a:cs typeface="+mn-ea"/>
                <a:sym typeface="+mn-lt"/>
              </a:rPr>
              <a:t>&gt;λ,</a:t>
            </a:r>
            <a:r>
              <a:rPr lang="en-US" altLang="zh-CN" sz="2400" dirty="0">
                <a:cs typeface="+mn-ea"/>
                <a:sym typeface="+mn-lt"/>
              </a:rPr>
              <a:t>  </a:t>
            </a:r>
            <a:r>
              <a:rPr lang="en-US" altLang="zh-CN" sz="2400" dirty="0">
                <a:solidFill>
                  <a:srgbClr val="FF0000"/>
                </a:solidFill>
                <a:cs typeface="+mn-ea"/>
                <a:sym typeface="+mn-lt"/>
              </a:rPr>
              <a:t>确认状态改变，否则不改变</a:t>
            </a:r>
            <a:endParaRPr lang="en-US" altLang="zh-CN" sz="2400" dirty="0">
              <a:solidFill>
                <a:srgbClr val="FF0000"/>
              </a:solidFill>
              <a:cs typeface="+mn-ea"/>
              <a:sym typeface="+mn-lt"/>
            </a:endParaRPr>
          </a:p>
          <a:p>
            <a:pPr algn="just">
              <a:lnSpc>
                <a:spcPts val="1000"/>
              </a:lnSpc>
            </a:pPr>
            <a:endParaRPr lang="en-US" altLang="zh-CN" sz="2400" dirty="0">
              <a:cs typeface="+mn-ea"/>
              <a:sym typeface="+mn-lt"/>
            </a:endParaRPr>
          </a:p>
          <a:p>
            <a:pPr algn="just">
              <a:lnSpc>
                <a:spcPts val="1000"/>
              </a:lnSpc>
            </a:pPr>
            <a:endParaRPr lang="en-US" altLang="zh-CN" sz="2400" dirty="0">
              <a:cs typeface="+mn-ea"/>
              <a:sym typeface="+mn-lt"/>
            </a:endParaRPr>
          </a:p>
          <a:p>
            <a:pPr algn="just">
              <a:lnSpc>
                <a:spcPts val="3500"/>
              </a:lnSpc>
              <a:tabLst>
                <a:tab pos="165100" algn="l"/>
              </a:tabLst>
            </a:pPr>
            <a:r>
              <a:rPr lang="en-US" altLang="zh-CN" sz="2400" dirty="0" err="1">
                <a:solidFill>
                  <a:srgbClr val="FF0000"/>
                </a:solidFill>
                <a:cs typeface="+mn-ea"/>
                <a:sym typeface="+mn-lt"/>
              </a:rPr>
              <a:t>不能将计算所得概率直接作为</a:t>
            </a:r>
            <a:r>
              <a:rPr lang="en-US" altLang="zh-CN" sz="2400" dirty="0">
                <a:solidFill>
                  <a:srgbClr val="FF0000"/>
                </a:solidFill>
                <a:cs typeface="+mn-ea"/>
                <a:sym typeface="+mn-lt"/>
              </a:rPr>
              <a:t>x</a:t>
            </a:r>
            <a:r>
              <a:rPr lang="en-US" altLang="zh-CN" sz="2400" baseline="-25000" dirty="0">
                <a:solidFill>
                  <a:srgbClr val="FF0000"/>
                </a:solidFill>
                <a:cs typeface="+mn-ea"/>
                <a:sym typeface="+mn-lt"/>
              </a:rPr>
              <a:t>i </a:t>
            </a:r>
            <a:r>
              <a:rPr lang="en-US" altLang="zh-CN" sz="2400" dirty="0" err="1">
                <a:solidFill>
                  <a:srgbClr val="FF0000"/>
                </a:solidFill>
                <a:cs typeface="+mn-ea"/>
                <a:sym typeface="+mn-lt"/>
              </a:rPr>
              <a:t>的值，而是作为概率来决定</a:t>
            </a:r>
            <a:r>
              <a:rPr lang="en-US" altLang="zh-CN" sz="2400" dirty="0">
                <a:solidFill>
                  <a:srgbClr val="FF0000"/>
                </a:solidFill>
                <a:cs typeface="+mn-ea"/>
                <a:sym typeface="+mn-lt"/>
              </a:rPr>
              <a:t>x</a:t>
            </a:r>
            <a:r>
              <a:rPr lang="en-US" altLang="zh-CN" sz="2400" baseline="-25000" dirty="0">
                <a:solidFill>
                  <a:srgbClr val="FF0000"/>
                </a:solidFill>
                <a:cs typeface="+mn-ea"/>
                <a:sym typeface="+mn-lt"/>
              </a:rPr>
              <a:t>i</a:t>
            </a:r>
            <a:r>
              <a:rPr lang="en-US" altLang="zh-CN" sz="2400" baseline="-25000" dirty="0">
                <a:solidFill>
                  <a:srgbClr val="000000"/>
                </a:solidFill>
                <a:cs typeface="+mn-ea"/>
                <a:sym typeface="+mn-lt"/>
              </a:rPr>
              <a:t> </a:t>
            </a:r>
            <a:r>
              <a:rPr lang="en-US" altLang="zh-CN" sz="2400" dirty="0">
                <a:solidFill>
                  <a:srgbClr val="FF0000"/>
                </a:solidFill>
                <a:cs typeface="+mn-ea"/>
                <a:sym typeface="+mn-lt"/>
              </a:rPr>
              <a:t>的值</a:t>
            </a:r>
            <a:endParaRPr lang="en-US" altLang="zh-CN" sz="2400" dirty="0">
              <a:solidFill>
                <a:srgbClr val="FF0000"/>
              </a:solidFill>
              <a:cs typeface="+mn-ea"/>
              <a:sym typeface="+mn-lt"/>
            </a:endParaRPr>
          </a:p>
        </p:txBody>
      </p:sp>
      <p:sp>
        <p:nvSpPr>
          <p:cNvPr id="30" name="TextBox 1"/>
          <p:cNvSpPr txBox="1"/>
          <p:nvPr/>
        </p:nvSpPr>
        <p:spPr>
          <a:xfrm>
            <a:off x="1047228" y="160917"/>
            <a:ext cx="230832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玻尔兹曼机</a:t>
            </a:r>
            <a:endParaRPr lang="en-US" altLang="zh-CN" sz="3600" dirty="0">
              <a:solidFill>
                <a:srgbClr val="0E00DC"/>
              </a:solidFill>
              <a:cs typeface="+mn-ea"/>
              <a:sym typeface="+mn-lt"/>
            </a:endParaRPr>
          </a:p>
        </p:txBody>
      </p:sp>
      <p:pic>
        <p:nvPicPr>
          <p:cNvPr id="3" name="图片 2"/>
          <p:cNvPicPr>
            <a:picLocks noChangeAspect="1"/>
          </p:cNvPicPr>
          <p:nvPr/>
        </p:nvPicPr>
        <p:blipFill>
          <a:blip r:embed="rId1"/>
          <a:stretch>
            <a:fillRect/>
          </a:stretch>
        </p:blipFill>
        <p:spPr>
          <a:xfrm>
            <a:off x="5782945" y="2379345"/>
            <a:ext cx="4975860" cy="1534160"/>
          </a:xfrm>
          <a:prstGeom prst="rect">
            <a:avLst/>
          </a:prstGeom>
        </p:spPr>
      </p:pic>
      <p:pic>
        <p:nvPicPr>
          <p:cNvPr id="2" name="图片 1"/>
          <p:cNvPicPr>
            <a:picLocks noChangeAspect="1"/>
          </p:cNvPicPr>
          <p:nvPr/>
        </p:nvPicPr>
        <p:blipFill>
          <a:blip r:embed="rId2"/>
          <a:stretch>
            <a:fillRect/>
          </a:stretch>
        </p:blipFill>
        <p:spPr>
          <a:xfrm>
            <a:off x="1047115" y="2534285"/>
            <a:ext cx="3852545" cy="11614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1"/>
          <p:cNvSpPr txBox="1"/>
          <p:nvPr/>
        </p:nvSpPr>
        <p:spPr>
          <a:xfrm>
            <a:off x="829629" y="1221820"/>
            <a:ext cx="10514310" cy="2995692"/>
          </a:xfrm>
          <a:prstGeom prst="rect">
            <a:avLst/>
          </a:prstGeom>
          <a:noFill/>
        </p:spPr>
        <p:txBody>
          <a:bodyPr wrap="square" lIns="0" tIns="0" rIns="0" rtlCol="0">
            <a:spAutoFit/>
          </a:bodyPr>
          <a:lstStyle/>
          <a:p>
            <a:pPr>
              <a:lnSpc>
                <a:spcPts val="4000"/>
              </a:lnSpc>
              <a:tabLst>
                <a:tab pos="342900" algn="l"/>
                <a:tab pos="457200" algn="l"/>
                <a:tab pos="2870200" algn="l"/>
                <a:tab pos="3721100" algn="l"/>
                <a:tab pos="38354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调整连接权重𝑤</a:t>
            </a:r>
            <a:r>
              <a:rPr lang="en-US" altLang="zh-CN" sz="1595" dirty="0">
                <a:solidFill>
                  <a:srgbClr val="000000"/>
                </a:solidFill>
                <a:cs typeface="+mn-ea"/>
                <a:sym typeface="+mn-lt"/>
              </a:rPr>
              <a:t>𝑖𝑗</a:t>
            </a:r>
            <a:r>
              <a:rPr lang="en-US" altLang="zh-CN" sz="2400" dirty="0">
                <a:solidFill>
                  <a:srgbClr val="000000"/>
                </a:solidFill>
                <a:cs typeface="+mn-ea"/>
                <a:sym typeface="+mn-lt"/>
              </a:rPr>
              <a:t>和偏置𝑏</a:t>
            </a:r>
            <a:r>
              <a:rPr lang="en-US" altLang="zh-CN" sz="1595" dirty="0">
                <a:solidFill>
                  <a:srgbClr val="000000"/>
                </a:solidFill>
                <a:cs typeface="+mn-ea"/>
                <a:sym typeface="+mn-lt"/>
              </a:rPr>
              <a:t>𝑖</a:t>
            </a:r>
            <a:r>
              <a:rPr lang="en-US" altLang="zh-CN" sz="2400" b="1"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这里用似然函数𝐿</a:t>
            </a:r>
            <a:r>
              <a:rPr lang="en-US" altLang="zh-CN" sz="2400" b="1" dirty="0">
                <a:solidFill>
                  <a:srgbClr val="000000"/>
                </a:solidFill>
                <a:cs typeface="+mn-ea"/>
                <a:sym typeface="+mn-lt"/>
              </a:rPr>
              <a:t>(</a:t>
            </a:r>
            <a:r>
              <a:rPr lang="en-US" altLang="zh-CN" sz="2400" b="1" i="1" dirty="0">
                <a:solidFill>
                  <a:srgbClr val="000000"/>
                </a:solidFill>
                <a:cs typeface="+mn-ea"/>
                <a:sym typeface="+mn-lt"/>
              </a:rPr>
              <a:t>θ</a:t>
            </a:r>
            <a:r>
              <a:rPr lang="en-US" altLang="zh-CN" sz="2400" b="1" dirty="0">
                <a:solidFill>
                  <a:srgbClr val="000000"/>
                </a:solidFill>
                <a:cs typeface="+mn-ea"/>
                <a:sym typeface="+mn-lt"/>
              </a:rPr>
              <a:t>)</a:t>
            </a:r>
            <a:r>
              <a:rPr lang="en-US" altLang="zh-CN" sz="2400" dirty="0" err="1">
                <a:solidFill>
                  <a:srgbClr val="000000"/>
                </a:solidFill>
                <a:cs typeface="+mn-ea"/>
                <a:sym typeface="+mn-lt"/>
              </a:rPr>
              <a:t>导出调整值，</a:t>
            </a:r>
            <a:r>
              <a:rPr lang="en-US" altLang="zh-CN" sz="2400" b="1" i="1" dirty="0" err="1">
                <a:solidFill>
                  <a:srgbClr val="000000"/>
                </a:solidFill>
                <a:cs typeface="+mn-ea"/>
                <a:sym typeface="+mn-lt"/>
              </a:rPr>
              <a:t>θ</a:t>
            </a:r>
            <a:r>
              <a:rPr lang="en-US" altLang="zh-CN" sz="2400" dirty="0">
                <a:cs typeface="+mn-ea"/>
                <a:sym typeface="+mn-lt"/>
              </a:rPr>
              <a:t> </a:t>
            </a:r>
            <a:r>
              <a:rPr lang="en-US" altLang="zh-CN" sz="2400" dirty="0">
                <a:solidFill>
                  <a:srgbClr val="000000"/>
                </a:solidFill>
                <a:cs typeface="+mn-ea"/>
                <a:sym typeface="+mn-lt"/>
              </a:rPr>
              <a:t>表示所有的连接权重和偏置</a:t>
            </a:r>
            <a:endParaRPr lang="en-US" altLang="zh-CN" sz="2400" dirty="0">
              <a:solidFill>
                <a:srgbClr val="000000"/>
              </a:solidFill>
              <a:cs typeface="+mn-ea"/>
              <a:sym typeface="+mn-lt"/>
            </a:endParaRPr>
          </a:p>
          <a:p>
            <a:pPr>
              <a:lnSpc>
                <a:spcPts val="1500"/>
              </a:lnSpc>
              <a:tabLst>
                <a:tab pos="342900" algn="l"/>
                <a:tab pos="457200" algn="l"/>
                <a:tab pos="2870200" algn="l"/>
                <a:tab pos="3721100" algn="l"/>
                <a:tab pos="3835400" algn="l"/>
              </a:tabLst>
            </a:pPr>
            <a:r>
              <a:rPr lang="en-US" altLang="zh-CN" dirty="0">
                <a:cs typeface="+mn-ea"/>
                <a:sym typeface="+mn-lt"/>
              </a:rPr>
              <a:t>					</a:t>
            </a:r>
            <a:endParaRPr lang="en-US" altLang="zh-CN" sz="1465" dirty="0">
              <a:solidFill>
                <a:srgbClr val="000000"/>
              </a:solidFill>
              <a:cs typeface="+mn-ea"/>
              <a:sym typeface="+mn-lt"/>
            </a:endParaRPr>
          </a:p>
          <a:p>
            <a:pPr>
              <a:lnSpc>
                <a:spcPts val="3300"/>
              </a:lnSpc>
              <a:tabLst>
                <a:tab pos="342900" algn="l"/>
                <a:tab pos="457200" algn="l"/>
                <a:tab pos="2870200" algn="l"/>
                <a:tab pos="3721100" algn="l"/>
                <a:tab pos="3835400" algn="l"/>
              </a:tabLst>
            </a:pPr>
            <a:r>
              <a:rPr lang="en-US" altLang="zh-CN" dirty="0">
                <a:cs typeface="+mn-ea"/>
                <a:sym typeface="+mn-lt"/>
              </a:rPr>
              <a:t>		</a:t>
            </a:r>
            <a:endParaRPr lang="en-US" altLang="zh-CN" dirty="0">
              <a:cs typeface="+mn-ea"/>
              <a:sym typeface="+mn-lt"/>
            </a:endParaRPr>
          </a:p>
          <a:p>
            <a:pPr>
              <a:lnSpc>
                <a:spcPts val="3300"/>
              </a:lnSpc>
              <a:tabLst>
                <a:tab pos="342900" algn="l"/>
                <a:tab pos="457200" algn="l"/>
                <a:tab pos="2870200" algn="l"/>
                <a:tab pos="3721100" algn="l"/>
                <a:tab pos="3835400" algn="l"/>
              </a:tabLst>
            </a:pPr>
            <a:endParaRPr lang="en-US" altLang="zh-CN" dirty="0">
              <a:cs typeface="+mn-ea"/>
              <a:sym typeface="+mn-lt"/>
            </a:endParaRPr>
          </a:p>
          <a:p>
            <a:pPr>
              <a:lnSpc>
                <a:spcPts val="3300"/>
              </a:lnSpc>
              <a:tabLst>
                <a:tab pos="342900" algn="l"/>
                <a:tab pos="457200" algn="l"/>
                <a:tab pos="2870200" algn="l"/>
                <a:tab pos="3721100" algn="l"/>
                <a:tab pos="38354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err="1">
                <a:solidFill>
                  <a:srgbClr val="000000"/>
                </a:solidFill>
                <a:cs typeface="+mn-ea"/>
                <a:sym typeface="+mn-lt"/>
              </a:rPr>
              <a:t>其中，概率分布的定义如下</a:t>
            </a:r>
            <a:r>
              <a:rPr lang="en-US" altLang="zh-CN" sz="2005" dirty="0">
                <a:solidFill>
                  <a:srgbClr val="000000"/>
                </a:solidFill>
                <a:cs typeface="+mn-ea"/>
                <a:sym typeface="+mn-lt"/>
              </a:rPr>
              <a:t>，𝐸</a:t>
            </a:r>
            <a:r>
              <a:rPr lang="en-US" altLang="zh-CN" sz="2005" dirty="0" err="1">
                <a:solidFill>
                  <a:srgbClr val="000000"/>
                </a:solidFill>
                <a:cs typeface="+mn-ea"/>
                <a:sym typeface="+mn-lt"/>
              </a:rPr>
              <a:t>表示能量函数</a:t>
            </a:r>
            <a:r>
              <a:rPr lang="en-US" altLang="zh-CN" sz="2005" dirty="0">
                <a:solidFill>
                  <a:srgbClr val="000000"/>
                </a:solidFill>
                <a:cs typeface="+mn-ea"/>
                <a:sym typeface="+mn-lt"/>
              </a:rPr>
              <a:t>，𝑍(</a:t>
            </a:r>
            <a:r>
              <a:rPr lang="en-US" altLang="zh-CN" sz="2005" i="1" dirty="0">
                <a:solidFill>
                  <a:srgbClr val="000000"/>
                </a:solidFill>
                <a:cs typeface="+mn-ea"/>
                <a:sym typeface="+mn-lt"/>
              </a:rPr>
              <a:t>θ</a:t>
            </a:r>
            <a:r>
              <a:rPr lang="en-US" altLang="zh-CN" sz="2005" dirty="0">
                <a:solidFill>
                  <a:srgbClr val="000000"/>
                </a:solidFill>
                <a:cs typeface="+mn-ea"/>
                <a:sym typeface="+mn-lt"/>
              </a:rPr>
              <a:t>)</a:t>
            </a:r>
            <a:r>
              <a:rPr lang="en-US" altLang="zh-CN" sz="2005" dirty="0" err="1">
                <a:solidFill>
                  <a:srgbClr val="000000"/>
                </a:solidFill>
                <a:cs typeface="+mn-ea"/>
                <a:sym typeface="+mn-lt"/>
              </a:rPr>
              <a:t>是归一化常数</a:t>
            </a:r>
            <a:endParaRPr lang="en-US" altLang="zh-CN" sz="2005" dirty="0">
              <a:solidFill>
                <a:srgbClr val="000000"/>
              </a:solidFill>
              <a:cs typeface="+mn-ea"/>
              <a:sym typeface="+mn-lt"/>
            </a:endParaRPr>
          </a:p>
          <a:p>
            <a:pPr>
              <a:lnSpc>
                <a:spcPts val="1000"/>
              </a:lnSpc>
            </a:pPr>
            <a:endParaRPr lang="en-US" altLang="zh-CN" dirty="0">
              <a:cs typeface="+mn-ea"/>
              <a:sym typeface="+mn-lt"/>
            </a:endParaRPr>
          </a:p>
          <a:p>
            <a:pPr>
              <a:lnSpc>
                <a:spcPts val="2600"/>
              </a:lnSpc>
              <a:tabLst>
                <a:tab pos="342900" algn="l"/>
                <a:tab pos="457200" algn="l"/>
                <a:tab pos="2870200" algn="l"/>
                <a:tab pos="3721100" algn="l"/>
                <a:tab pos="38354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训练样本S={</a:t>
            </a:r>
            <a:r>
              <a:rPr lang="en-US" altLang="zh-CN" sz="2005" i="1" dirty="0">
                <a:solidFill>
                  <a:srgbClr val="000000"/>
                </a:solidFill>
                <a:cs typeface="+mn-ea"/>
                <a:sym typeface="+mn-lt"/>
              </a:rPr>
              <a:t>s</a:t>
            </a:r>
            <a:r>
              <a:rPr lang="en-US" altLang="zh-CN" sz="1330" dirty="0">
                <a:solidFill>
                  <a:srgbClr val="000000"/>
                </a:solidFill>
                <a:cs typeface="+mn-ea"/>
                <a:sym typeface="+mn-lt"/>
              </a:rPr>
              <a:t>1</a:t>
            </a:r>
            <a:r>
              <a:rPr lang="en-US" altLang="zh-CN" sz="2005" dirty="0">
                <a:solidFill>
                  <a:srgbClr val="000000"/>
                </a:solidFill>
                <a:cs typeface="+mn-ea"/>
                <a:sym typeface="+mn-lt"/>
              </a:rPr>
              <a:t>,</a:t>
            </a:r>
            <a:r>
              <a:rPr lang="en-US" altLang="zh-CN" sz="2005" i="1" dirty="0">
                <a:solidFill>
                  <a:srgbClr val="000000"/>
                </a:solidFill>
                <a:cs typeface="+mn-ea"/>
                <a:sym typeface="+mn-lt"/>
              </a:rPr>
              <a:t>s</a:t>
            </a:r>
            <a:r>
              <a:rPr lang="en-US" altLang="zh-CN" sz="1330" dirty="0">
                <a:solidFill>
                  <a:srgbClr val="000000"/>
                </a:solidFill>
                <a:cs typeface="+mn-ea"/>
                <a:sym typeface="+mn-lt"/>
              </a:rPr>
              <a:t>2</a:t>
            </a:r>
            <a:r>
              <a:rPr lang="en-US" altLang="zh-CN" sz="2005" dirty="0">
                <a:solidFill>
                  <a:srgbClr val="000000"/>
                </a:solidFill>
                <a:cs typeface="+mn-ea"/>
                <a:sym typeface="+mn-lt"/>
              </a:rPr>
              <a:t>,…,</a:t>
            </a:r>
            <a:r>
              <a:rPr lang="en-US" altLang="zh-CN" sz="2005" i="1" dirty="0">
                <a:solidFill>
                  <a:srgbClr val="000000"/>
                </a:solidFill>
                <a:cs typeface="+mn-ea"/>
                <a:sym typeface="+mn-lt"/>
              </a:rPr>
              <a:t>s</a:t>
            </a:r>
            <a:r>
              <a:rPr lang="en-US" altLang="zh-CN" sz="1330" i="1" dirty="0">
                <a:solidFill>
                  <a:srgbClr val="000000"/>
                </a:solidFill>
                <a:cs typeface="+mn-ea"/>
                <a:sym typeface="+mn-lt"/>
              </a:rPr>
              <a:t>k</a:t>
            </a:r>
            <a:r>
              <a:rPr lang="en-US" altLang="zh-CN" sz="2005" dirty="0">
                <a:solidFill>
                  <a:srgbClr val="000000"/>
                </a:solidFill>
                <a:cs typeface="+mn-ea"/>
                <a:sym typeface="+mn-lt"/>
              </a:rPr>
              <a:t>,…,</a:t>
            </a:r>
            <a:r>
              <a:rPr lang="en-US" altLang="zh-CN" sz="2005" i="1" dirty="0">
                <a:solidFill>
                  <a:srgbClr val="000000"/>
                </a:solidFill>
                <a:cs typeface="+mn-ea"/>
                <a:sym typeface="+mn-lt"/>
              </a:rPr>
              <a:t>s</a:t>
            </a:r>
            <a:r>
              <a:rPr lang="en-US" altLang="zh-CN" sz="1330" i="1" dirty="0">
                <a:solidFill>
                  <a:srgbClr val="000000"/>
                </a:solidFill>
                <a:cs typeface="+mn-ea"/>
                <a:sym typeface="+mn-lt"/>
              </a:rPr>
              <a:t>K</a:t>
            </a:r>
            <a:r>
              <a:rPr lang="en-US" altLang="zh-CN" sz="2005" dirty="0">
                <a:solidFill>
                  <a:srgbClr val="000000"/>
                </a:solidFill>
                <a:cs typeface="+mn-ea"/>
                <a:sym typeface="+mn-lt"/>
              </a:rPr>
              <a:t>}</a:t>
            </a:r>
            <a:endParaRPr lang="en-US" altLang="zh-CN" sz="2005" dirty="0">
              <a:solidFill>
                <a:srgbClr val="000000"/>
              </a:solidFill>
              <a:cs typeface="+mn-ea"/>
              <a:sym typeface="+mn-lt"/>
            </a:endParaRPr>
          </a:p>
        </p:txBody>
      </p:sp>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48200" y="1906299"/>
            <a:ext cx="2118544" cy="883997"/>
          </a:xfrm>
          <a:prstGeom prst="rect">
            <a:avLst/>
          </a:prstGeom>
        </p:spPr>
      </p:pic>
      <p:pic>
        <p:nvPicPr>
          <p:cNvPr id="36" name="图片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240" y="4481256"/>
            <a:ext cx="3398815" cy="1516511"/>
          </a:xfrm>
          <a:prstGeom prst="rect">
            <a:avLst/>
          </a:prstGeom>
        </p:spPr>
      </p:pic>
      <p:sp>
        <p:nvSpPr>
          <p:cNvPr id="5" name="TextBox 1"/>
          <p:cNvSpPr txBox="1"/>
          <p:nvPr/>
        </p:nvSpPr>
        <p:spPr>
          <a:xfrm>
            <a:off x="1047228" y="160917"/>
            <a:ext cx="230832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玻尔兹曼机</a:t>
            </a:r>
            <a:endParaRPr lang="en-US" altLang="zh-CN" sz="3600" dirty="0">
              <a:solidFill>
                <a:srgbClr val="0E00DC"/>
              </a:solidFill>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
          <p:cNvSpPr txBox="1"/>
          <p:nvPr/>
        </p:nvSpPr>
        <p:spPr>
          <a:xfrm>
            <a:off x="1074261" y="996009"/>
            <a:ext cx="10267526" cy="4293483"/>
          </a:xfrm>
          <a:prstGeom prst="rect">
            <a:avLst/>
          </a:prstGeom>
          <a:noFill/>
        </p:spPr>
        <p:txBody>
          <a:bodyPr wrap="square" lIns="0" tIns="0" rIns="0" rtlCol="0">
            <a:spAutoFit/>
          </a:bodyPr>
          <a:lstStyle/>
          <a:p>
            <a:pPr>
              <a:lnSpc>
                <a:spcPct val="150000"/>
              </a:lnSpc>
              <a:tabLst>
                <a:tab pos="203200" algn="l"/>
                <a:tab pos="546100" algn="l"/>
                <a:tab pos="2527300" algn="l"/>
                <a:tab pos="3606800" algn="l"/>
                <a:tab pos="3721100" algn="l"/>
              </a:tabLst>
            </a:pPr>
            <a:r>
              <a:rPr lang="en-US" altLang="zh-CN" sz="3200" dirty="0">
                <a:solidFill>
                  <a:srgbClr val="000000"/>
                </a:solidFill>
                <a:cs typeface="+mn-ea"/>
                <a:sym typeface="+mn-lt"/>
              </a:rPr>
              <a:t>❑</a:t>
            </a:r>
            <a:r>
              <a:rPr lang="en-US" altLang="zh-CN" sz="3200" dirty="0">
                <a:cs typeface="+mn-ea"/>
                <a:sym typeface="+mn-lt"/>
              </a:rPr>
              <a:t> </a:t>
            </a:r>
            <a:r>
              <a:rPr lang="en-US" altLang="zh-CN" sz="3200" dirty="0">
                <a:solidFill>
                  <a:srgbClr val="000000"/>
                </a:solidFill>
                <a:cs typeface="+mn-ea"/>
                <a:sym typeface="+mn-lt"/>
              </a:rPr>
              <a:t>通常，使用对数似然函数求解</a:t>
            </a:r>
            <a:endParaRPr lang="en-US" altLang="zh-CN" sz="3200" dirty="0">
              <a:solidFill>
                <a:srgbClr val="000000"/>
              </a:solidFill>
              <a:cs typeface="+mn-ea"/>
              <a:sym typeface="+mn-lt"/>
            </a:endParaRPr>
          </a:p>
          <a:p>
            <a:pPr>
              <a:lnSpc>
                <a:spcPct val="150000"/>
              </a:lnSpc>
              <a:tabLst>
                <a:tab pos="203200" algn="l"/>
                <a:tab pos="546100" algn="l"/>
                <a:tab pos="2527300" algn="l"/>
                <a:tab pos="3606800" algn="l"/>
                <a:tab pos="3721100" algn="l"/>
              </a:tabLst>
            </a:pPr>
            <a:r>
              <a:rPr lang="en-US" altLang="zh-CN" sz="2400" dirty="0">
                <a:cs typeface="+mn-ea"/>
                <a:sym typeface="+mn-lt"/>
              </a:rPr>
              <a:t>					</a:t>
            </a:r>
            <a:endParaRPr lang="en-US" altLang="zh-CN" sz="2400" dirty="0">
              <a:cs typeface="+mn-ea"/>
              <a:sym typeface="+mn-lt"/>
            </a:endParaRPr>
          </a:p>
          <a:p>
            <a:pPr>
              <a:lnSpc>
                <a:spcPct val="150000"/>
              </a:lnSpc>
            </a:pPr>
            <a:endParaRPr lang="en-US" altLang="zh-CN" sz="2400" dirty="0">
              <a:cs typeface="+mn-ea"/>
              <a:sym typeface="+mn-lt"/>
            </a:endParaRPr>
          </a:p>
          <a:p>
            <a:pPr>
              <a:lnSpc>
                <a:spcPct val="150000"/>
              </a:lnSpc>
            </a:pPr>
            <a:endParaRPr lang="en-US" altLang="zh-CN" sz="2400" dirty="0">
              <a:cs typeface="+mn-ea"/>
              <a:sym typeface="+mn-lt"/>
            </a:endParaRPr>
          </a:p>
          <a:p>
            <a:pPr>
              <a:lnSpc>
                <a:spcPct val="150000"/>
              </a:lnSpc>
            </a:pPr>
            <a:endParaRPr lang="en-US" altLang="zh-CN" sz="2400" dirty="0">
              <a:cs typeface="+mn-ea"/>
              <a:sym typeface="+mn-lt"/>
            </a:endParaRPr>
          </a:p>
          <a:p>
            <a:pPr>
              <a:lnSpc>
                <a:spcPct val="150000"/>
              </a:lnSpc>
              <a:tabLst>
                <a:tab pos="203200" algn="l"/>
                <a:tab pos="546100" algn="l"/>
                <a:tab pos="2527300" algn="l"/>
                <a:tab pos="3606800" algn="l"/>
                <a:tab pos="3721100" algn="l"/>
              </a:tabLst>
            </a:pPr>
            <a:r>
              <a:rPr lang="en-US" altLang="zh-CN" sz="2400" dirty="0">
                <a:cs typeface="+mn-ea"/>
                <a:sym typeface="+mn-lt"/>
              </a:rPr>
              <a:t>	</a:t>
            </a: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当对数似然函数的梯度为0时，就可以得到最大似然估计量，即通过求连接权重</a:t>
            </a:r>
            <a:r>
              <a:rPr lang="en-US" altLang="zh-CN" sz="2800" i="1" dirty="0">
                <a:solidFill>
                  <a:srgbClr val="000000"/>
                </a:solidFill>
                <a:cs typeface="+mn-ea"/>
                <a:sym typeface="+mn-lt"/>
              </a:rPr>
              <a:t>w</a:t>
            </a:r>
            <a:r>
              <a:rPr lang="en-US" altLang="zh-CN" sz="1600" i="1" dirty="0">
                <a:solidFill>
                  <a:srgbClr val="000000"/>
                </a:solidFill>
                <a:cs typeface="+mn-ea"/>
                <a:sym typeface="+mn-lt"/>
              </a:rPr>
              <a:t>ij</a:t>
            </a:r>
            <a:r>
              <a:rPr lang="en-US" altLang="zh-CN" sz="2800" dirty="0">
                <a:solidFill>
                  <a:srgbClr val="000000"/>
                </a:solidFill>
                <a:cs typeface="+mn-ea"/>
                <a:sym typeface="+mn-lt"/>
              </a:rPr>
              <a:t>和偏置</a:t>
            </a:r>
            <a:r>
              <a:rPr lang="en-US" altLang="zh-CN" sz="2800" i="1" dirty="0">
                <a:solidFill>
                  <a:srgbClr val="000000"/>
                </a:solidFill>
                <a:cs typeface="+mn-ea"/>
                <a:sym typeface="+mn-lt"/>
              </a:rPr>
              <a:t>b</a:t>
            </a:r>
            <a:r>
              <a:rPr lang="en-US" altLang="zh-CN" sz="1600" i="1" dirty="0">
                <a:solidFill>
                  <a:srgbClr val="000000"/>
                </a:solidFill>
                <a:cs typeface="+mn-ea"/>
                <a:sym typeface="+mn-lt"/>
              </a:rPr>
              <a:t>i</a:t>
            </a:r>
            <a:r>
              <a:rPr lang="en-US" altLang="zh-CN" sz="2800" dirty="0">
                <a:solidFill>
                  <a:srgbClr val="000000"/>
                </a:solidFill>
                <a:cs typeface="+mn-ea"/>
                <a:sym typeface="+mn-lt"/>
              </a:rPr>
              <a:t>的相关梯度，可以求出调整值</a:t>
            </a:r>
            <a:endParaRPr lang="en-US" altLang="zh-CN" sz="2800" dirty="0">
              <a:solidFill>
                <a:srgbClr val="000000"/>
              </a:solidFill>
              <a:cs typeface="+mn-ea"/>
              <a:sym typeface="+mn-lt"/>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80410" y="1867608"/>
            <a:ext cx="3034759" cy="1047715"/>
          </a:xfrm>
          <a:prstGeom prst="rect">
            <a:avLst/>
          </a:prstGeom>
        </p:spPr>
      </p:pic>
      <p:sp>
        <p:nvSpPr>
          <p:cNvPr id="4" name="TextBox 1"/>
          <p:cNvSpPr txBox="1"/>
          <p:nvPr/>
        </p:nvSpPr>
        <p:spPr>
          <a:xfrm>
            <a:off x="1047228" y="160917"/>
            <a:ext cx="230832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玻尔兹曼机</a:t>
            </a:r>
            <a:endParaRPr lang="en-US" altLang="zh-CN" sz="3600" dirty="0">
              <a:solidFill>
                <a:srgbClr val="0E00DC"/>
              </a:solidFill>
              <a:cs typeface="+mn-ea"/>
              <a:sym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1"/>
          <p:cNvSpPr txBox="1"/>
          <p:nvPr/>
        </p:nvSpPr>
        <p:spPr>
          <a:xfrm>
            <a:off x="935886" y="1205814"/>
            <a:ext cx="9979361" cy="1751762"/>
          </a:xfrm>
          <a:prstGeom prst="rect">
            <a:avLst/>
          </a:prstGeom>
          <a:noFill/>
        </p:spPr>
        <p:txBody>
          <a:bodyPr wrap="square" lIns="0" tIns="0" rIns="0" rtlCol="0">
            <a:spAutoFit/>
          </a:bodyPr>
          <a:lstStyle/>
          <a:p>
            <a:pPr>
              <a:lnSpc>
                <a:spcPts val="3600"/>
              </a:lnSpc>
              <a:tabLst>
                <a:tab pos="304800" algn="l"/>
                <a:tab pos="6477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求解困难</a:t>
            </a:r>
            <a:endParaRPr lang="en-US" altLang="zh-CN" sz="2800" dirty="0">
              <a:solidFill>
                <a:srgbClr val="000000"/>
              </a:solidFill>
              <a:cs typeface="+mn-ea"/>
              <a:sym typeface="+mn-lt"/>
            </a:endParaRPr>
          </a:p>
          <a:p>
            <a:pPr>
              <a:lnSpc>
                <a:spcPts val="1000"/>
              </a:lnSpc>
            </a:pPr>
            <a:endParaRPr lang="en-US" altLang="zh-CN" sz="2000" dirty="0">
              <a:cs typeface="+mn-ea"/>
              <a:sym typeface="+mn-lt"/>
            </a:endParaRPr>
          </a:p>
          <a:p>
            <a:pPr>
              <a:lnSpc>
                <a:spcPts val="2900"/>
              </a:lnSpc>
              <a:tabLst>
                <a:tab pos="304800" algn="l"/>
                <a:tab pos="647700" algn="l"/>
              </a:tabLst>
            </a:pPr>
            <a:r>
              <a:rPr lang="en-US" altLang="zh-CN" sz="20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似然函数是基于所有单元组合来计算的，所以单元数过多将导致组合数异常庞大，无法进行实时计算。为了解决这个问题，人们提出了一</a:t>
            </a:r>
            <a:r>
              <a:rPr lang="zh-CN" altLang="en-US" sz="2400" dirty="0">
                <a:solidFill>
                  <a:srgbClr val="000000"/>
                </a:solidFill>
                <a:cs typeface="+mn-ea"/>
                <a:sym typeface="+mn-lt"/>
              </a:rPr>
              <a:t>些</a:t>
            </a:r>
            <a:r>
              <a:rPr lang="en-US" altLang="zh-CN" sz="2400" dirty="0" err="1">
                <a:solidFill>
                  <a:srgbClr val="000000"/>
                </a:solidFill>
                <a:cs typeface="+mn-ea"/>
                <a:sym typeface="+mn-lt"/>
              </a:rPr>
              <a:t>近似算法，</a:t>
            </a:r>
            <a:r>
              <a:rPr lang="en-US" altLang="zh-CN" sz="2400" b="0" i="0" u="none" strike="noStrike" dirty="0" err="1">
                <a:solidFill>
                  <a:srgbClr val="E33E33"/>
                </a:solidFill>
                <a:effectLst/>
                <a:latin typeface="-apple-system"/>
                <a:hlinkClick r:id="rId1"/>
              </a:rPr>
              <a:t>Gibbs</a:t>
            </a:r>
            <a:r>
              <a:rPr lang="zh-CN" altLang="en-US" sz="2400" b="0" i="0" u="none" strike="noStrike" dirty="0">
                <a:solidFill>
                  <a:srgbClr val="E33E33"/>
                </a:solidFill>
                <a:effectLst/>
                <a:latin typeface="-apple-system"/>
                <a:hlinkClick r:id="rId1"/>
              </a:rPr>
              <a:t>采样</a:t>
            </a:r>
            <a:r>
              <a:rPr lang="zh-CN" altLang="en-US" sz="2400" b="0" i="0" u="none" strike="noStrike" dirty="0">
                <a:solidFill>
                  <a:srgbClr val="E33E33"/>
                </a:solidFill>
                <a:effectLst/>
                <a:latin typeface="-apple-system"/>
              </a:rPr>
              <a:t>、</a:t>
            </a:r>
            <a:r>
              <a:rPr lang="en-US" altLang="zh-CN" sz="2400" dirty="0" err="1">
                <a:solidFill>
                  <a:srgbClr val="FF0000"/>
                </a:solidFill>
                <a:cs typeface="+mn-ea"/>
                <a:sym typeface="+mn-lt"/>
              </a:rPr>
              <a:t>对比散度</a:t>
            </a:r>
            <a:r>
              <a:rPr lang="zh-CN" altLang="en-US" sz="2400" dirty="0">
                <a:solidFill>
                  <a:srgbClr val="FF0000"/>
                </a:solidFill>
                <a:cs typeface="+mn-ea"/>
                <a:sym typeface="+mn-lt"/>
              </a:rPr>
              <a:t>等</a:t>
            </a:r>
            <a:r>
              <a:rPr lang="en-US" altLang="zh-CN" sz="2400" dirty="0" err="1">
                <a:solidFill>
                  <a:srgbClr val="000000"/>
                </a:solidFill>
                <a:cs typeface="+mn-ea"/>
                <a:sym typeface="+mn-lt"/>
              </a:rPr>
              <a:t>算法</a:t>
            </a:r>
            <a:endParaRPr lang="en-US" altLang="zh-CN" sz="2400" dirty="0">
              <a:solidFill>
                <a:srgbClr val="000000"/>
              </a:solidFill>
              <a:cs typeface="+mn-ea"/>
              <a:sym typeface="+mn-lt"/>
            </a:endParaRPr>
          </a:p>
        </p:txBody>
      </p:sp>
      <p:pic>
        <p:nvPicPr>
          <p:cNvPr id="52" name="图片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648" y="3110184"/>
            <a:ext cx="6782388" cy="2926334"/>
          </a:xfrm>
          <a:prstGeom prst="rect">
            <a:avLst/>
          </a:prstGeom>
        </p:spPr>
      </p:pic>
      <p:sp>
        <p:nvSpPr>
          <p:cNvPr id="4" name="TextBox 1"/>
          <p:cNvSpPr txBox="1"/>
          <p:nvPr/>
        </p:nvSpPr>
        <p:spPr>
          <a:xfrm>
            <a:off x="1047228" y="160917"/>
            <a:ext cx="230832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玻尔兹曼机</a:t>
            </a:r>
            <a:endParaRPr lang="en-US" altLang="zh-CN" sz="3600" dirty="0">
              <a:solidFill>
                <a:srgbClr val="0E00DC"/>
              </a:solidFill>
              <a:cs typeface="+mn-ea"/>
              <a:sym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1524000" y="2244851"/>
            <a:ext cx="9144000" cy="2087880"/>
          </a:xfrm>
          <a:custGeom>
            <a:avLst/>
            <a:gdLst>
              <a:gd name="connsiteX0" fmla="*/ 0 w 9144000"/>
              <a:gd name="connsiteY0" fmla="*/ 2087880 h 2087880"/>
              <a:gd name="connsiteX1" fmla="*/ 9144000 w 9144000"/>
              <a:gd name="connsiteY1" fmla="*/ 2087880 h 2087880"/>
              <a:gd name="connsiteX2" fmla="*/ 9144000 w 9144000"/>
              <a:gd name="connsiteY2" fmla="*/ 0 h 2087880"/>
              <a:gd name="connsiteX3" fmla="*/ 0 w 9144000"/>
              <a:gd name="connsiteY3" fmla="*/ 0 h 2087880"/>
              <a:gd name="connsiteX4" fmla="*/ 0 w 9144000"/>
              <a:gd name="connsiteY4" fmla="*/ 2087880 h 20878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087880">
                <a:moveTo>
                  <a:pt x="0" y="2087880"/>
                </a:moveTo>
                <a:lnTo>
                  <a:pt x="9144000" y="2087880"/>
                </a:lnTo>
                <a:lnTo>
                  <a:pt x="9144000" y="0"/>
                </a:lnTo>
                <a:lnTo>
                  <a:pt x="0" y="0"/>
                </a:lnTo>
                <a:lnTo>
                  <a:pt x="0" y="2087880"/>
                </a:lnTo>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Freeform 3"/>
          <p:cNvSpPr/>
          <p:nvPr/>
        </p:nvSpPr>
        <p:spPr>
          <a:xfrm>
            <a:off x="1524000" y="1757171"/>
            <a:ext cx="2936748" cy="487680"/>
          </a:xfrm>
          <a:custGeom>
            <a:avLst/>
            <a:gdLst>
              <a:gd name="connsiteX0" fmla="*/ 209715 w 2936748"/>
              <a:gd name="connsiteY0" fmla="*/ 0 h 487680"/>
              <a:gd name="connsiteX1" fmla="*/ 2726308 w 2936748"/>
              <a:gd name="connsiteY1" fmla="*/ 0 h 487680"/>
              <a:gd name="connsiteX2" fmla="*/ 2936748 w 2936748"/>
              <a:gd name="connsiteY2" fmla="*/ 487679 h 487680"/>
              <a:gd name="connsiteX3" fmla="*/ 0 w 2936748"/>
              <a:gd name="connsiteY3" fmla="*/ 487679 h 487680"/>
              <a:gd name="connsiteX4" fmla="*/ 209715 w 2936748"/>
              <a:gd name="connsiteY4" fmla="*/ 0 h 4876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36748" h="487680">
                <a:moveTo>
                  <a:pt x="209715" y="0"/>
                </a:moveTo>
                <a:lnTo>
                  <a:pt x="2726308" y="0"/>
                </a:lnTo>
                <a:lnTo>
                  <a:pt x="2936748" y="487679"/>
                </a:lnTo>
                <a:lnTo>
                  <a:pt x="0" y="487679"/>
                </a:lnTo>
                <a:lnTo>
                  <a:pt x="209715" y="0"/>
                </a:lnTo>
              </a:path>
            </a:pathLst>
          </a:custGeom>
          <a:solidFill>
            <a:srgbClr val="D5EE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1"/>
          <p:cNvSpPr txBox="1"/>
          <p:nvPr/>
        </p:nvSpPr>
        <p:spPr>
          <a:xfrm>
            <a:off x="1524000" y="3144178"/>
            <a:ext cx="9144000" cy="596638"/>
          </a:xfrm>
          <a:prstGeom prst="rect">
            <a:avLst/>
          </a:prstGeom>
          <a:noFill/>
        </p:spPr>
        <p:txBody>
          <a:bodyPr wrap="square" lIns="0" tIns="0" rIns="0" rtlCol="0">
            <a:spAutoFit/>
          </a:bodyPr>
          <a:lstStyle/>
          <a:p>
            <a:pPr algn="ctr">
              <a:lnSpc>
                <a:spcPts val="4200"/>
              </a:lnSpc>
            </a:pPr>
            <a:r>
              <a:rPr lang="zh-CN" altLang="en-US" sz="4800" b="1" dirty="0">
                <a:solidFill>
                  <a:srgbClr val="0308DC"/>
                </a:solidFill>
                <a:cs typeface="+mn-ea"/>
                <a:sym typeface="+mn-lt"/>
              </a:rPr>
              <a:t>受限玻尔兹曼机</a:t>
            </a:r>
            <a:endParaRPr lang="en-US" altLang="zh-CN" sz="4800" b="1" dirty="0">
              <a:solidFill>
                <a:srgbClr val="0308DC"/>
              </a:solidFill>
              <a:cs typeface="+mn-ea"/>
              <a:sym typeface="+mn-lt"/>
            </a:endParaRPr>
          </a:p>
        </p:txBody>
      </p:sp>
      <p:sp>
        <p:nvSpPr>
          <p:cNvPr id="6" name="矩形 5"/>
          <p:cNvSpPr/>
          <p:nvPr/>
        </p:nvSpPr>
        <p:spPr>
          <a:xfrm>
            <a:off x="2463222" y="1757171"/>
            <a:ext cx="1058303" cy="523220"/>
          </a:xfrm>
          <a:prstGeom prst="rect">
            <a:avLst/>
          </a:prstGeom>
        </p:spPr>
        <p:txBody>
          <a:bodyPr wrap="none">
            <a:spAutoFit/>
          </a:bodyPr>
          <a:lstStyle/>
          <a:p>
            <a:r>
              <a:rPr lang="en-US" altLang="zh-CN" sz="2800" b="1" dirty="0">
                <a:solidFill>
                  <a:srgbClr val="0308DC"/>
                </a:solidFill>
                <a:cs typeface="+mn-ea"/>
                <a:sym typeface="+mn-lt"/>
              </a:rPr>
              <a:t>10.3 </a:t>
            </a:r>
            <a:endParaRPr lang="zh-CN" altLang="en-US" sz="2800" b="1" dirty="0">
              <a:solidFill>
                <a:srgbClr val="0308DC"/>
              </a:solidFill>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cs typeface="+mn-ea"/>
                <a:sym typeface="+mn-lt"/>
              </a:rPr>
              <a:t>目录</a:t>
            </a:r>
            <a:endParaRPr lang="zh-CN" altLang="en-US" sz="2800" b="1" dirty="0">
              <a:solidFill>
                <a:srgbClr val="000000"/>
              </a:solidFill>
              <a:cs typeface="+mn-ea"/>
              <a:sym typeface="+mn-lt"/>
            </a:endParaRPr>
          </a:p>
        </p:txBody>
      </p:sp>
      <p:sp>
        <p:nvSpPr>
          <p:cNvPr id="2" name="文本框 1"/>
          <p:cNvSpPr txBox="1"/>
          <p:nvPr/>
        </p:nvSpPr>
        <p:spPr>
          <a:xfrm>
            <a:off x="449780" y="1116205"/>
            <a:ext cx="11308466" cy="5486401"/>
          </a:xfrm>
          <a:prstGeom prst="rect">
            <a:avLst/>
          </a:prstGeom>
          <a:noFill/>
        </p:spPr>
        <p:txBody>
          <a:bodyPr wrap="square" rtlCol="0">
            <a:noAutofit/>
          </a:bodyPr>
          <a:lstStyle/>
          <a:p>
            <a:pPr>
              <a:lnSpc>
                <a:spcPct val="150000"/>
              </a:lnSpc>
            </a:pPr>
            <a:r>
              <a:rPr lang="en-US" altLang="zh-CN" sz="3200" dirty="0">
                <a:cs typeface="+mn-ea"/>
                <a:sym typeface="+mn-lt"/>
              </a:rPr>
              <a:t>10.1 </a:t>
            </a:r>
            <a:r>
              <a:rPr lang="en-US" altLang="zh-CN" sz="3200" dirty="0" err="1">
                <a:cs typeface="+mn-ea"/>
                <a:sym typeface="+mn-lt"/>
              </a:rPr>
              <a:t>Hopfield神经网络</a:t>
            </a:r>
            <a:endParaRPr lang="en-US" altLang="zh-CN" sz="3200" dirty="0">
              <a:cs typeface="+mn-ea"/>
              <a:sym typeface="+mn-lt"/>
            </a:endParaRPr>
          </a:p>
          <a:p>
            <a:pPr>
              <a:lnSpc>
                <a:spcPct val="150000"/>
              </a:lnSpc>
            </a:pPr>
            <a:r>
              <a:rPr lang="en-US" altLang="zh-CN" sz="3200" dirty="0">
                <a:cs typeface="+mn-ea"/>
                <a:sym typeface="+mn-lt"/>
              </a:rPr>
              <a:t>10.2 </a:t>
            </a:r>
            <a:r>
              <a:rPr lang="en-US" altLang="zh-CN" sz="3200" dirty="0" err="1">
                <a:cs typeface="+mn-ea"/>
                <a:sym typeface="+mn-lt"/>
              </a:rPr>
              <a:t>玻尔兹曼机</a:t>
            </a:r>
            <a:endParaRPr lang="en-US" altLang="zh-CN" sz="3200" dirty="0">
              <a:cs typeface="+mn-ea"/>
              <a:sym typeface="+mn-lt"/>
            </a:endParaRPr>
          </a:p>
          <a:p>
            <a:pPr>
              <a:lnSpc>
                <a:spcPct val="150000"/>
              </a:lnSpc>
            </a:pPr>
            <a:r>
              <a:rPr lang="en-US" altLang="zh-CN" sz="3200" dirty="0">
                <a:cs typeface="+mn-ea"/>
                <a:sym typeface="+mn-lt"/>
              </a:rPr>
              <a:t>10.3 </a:t>
            </a:r>
            <a:r>
              <a:rPr lang="en-US" altLang="zh-CN" sz="3200" dirty="0" err="1">
                <a:cs typeface="+mn-ea"/>
                <a:sym typeface="+mn-lt"/>
              </a:rPr>
              <a:t>受限玻尔兹曼机</a:t>
            </a:r>
            <a:endParaRPr lang="en-US" altLang="zh-CN" sz="3200" dirty="0">
              <a:cs typeface="+mn-ea"/>
              <a:sym typeface="+mn-lt"/>
            </a:endParaRPr>
          </a:p>
          <a:p>
            <a:pPr>
              <a:lnSpc>
                <a:spcPct val="150000"/>
              </a:lnSpc>
            </a:pPr>
            <a:r>
              <a:rPr lang="en-US" altLang="zh-CN" sz="3200" dirty="0">
                <a:cs typeface="+mn-ea"/>
                <a:sym typeface="+mn-lt"/>
              </a:rPr>
              <a:t>10.4 </a:t>
            </a:r>
            <a:r>
              <a:rPr lang="en-US" altLang="zh-CN" sz="3200" dirty="0" err="1">
                <a:cs typeface="+mn-ea"/>
                <a:sym typeface="+mn-lt"/>
              </a:rPr>
              <a:t>深度玻尔兹曼机</a:t>
            </a:r>
            <a:endParaRPr lang="en-US" altLang="zh-CN" sz="3200" dirty="0">
              <a:cs typeface="+mn-ea"/>
              <a:sym typeface="+mn-lt"/>
            </a:endParaRPr>
          </a:p>
          <a:p>
            <a:pPr>
              <a:lnSpc>
                <a:spcPct val="150000"/>
              </a:lnSpc>
            </a:pPr>
            <a:r>
              <a:rPr lang="en-US" altLang="zh-CN" sz="3200" dirty="0">
                <a:cs typeface="+mn-ea"/>
                <a:sym typeface="+mn-lt"/>
              </a:rPr>
              <a:t>10.5 </a:t>
            </a:r>
            <a:r>
              <a:rPr lang="en-US" altLang="zh-CN" sz="3200" dirty="0" err="1">
                <a:cs typeface="+mn-ea"/>
                <a:sym typeface="+mn-lt"/>
              </a:rPr>
              <a:t>深度</a:t>
            </a:r>
            <a:r>
              <a:rPr lang="zh-CN" altLang="en-US" sz="3200" dirty="0">
                <a:cs typeface="+mn-ea"/>
                <a:sym typeface="+mn-lt"/>
              </a:rPr>
              <a:t>信念</a:t>
            </a:r>
            <a:r>
              <a:rPr lang="en-US" altLang="zh-CN" sz="3200" dirty="0" err="1">
                <a:cs typeface="+mn-ea"/>
                <a:sym typeface="+mn-lt"/>
              </a:rPr>
              <a:t>网络</a:t>
            </a:r>
            <a:endParaRPr lang="en-US" altLang="zh-CN" sz="3200" dirty="0">
              <a:cs typeface="+mn-ea"/>
              <a:sym typeface="+mn-lt"/>
            </a:endParaRPr>
          </a:p>
          <a:p>
            <a:pPr>
              <a:lnSpc>
                <a:spcPct val="150000"/>
              </a:lnSpc>
            </a:pPr>
            <a:r>
              <a:rPr lang="en-US" altLang="zh-CN" sz="3200" dirty="0">
                <a:cs typeface="+mn-ea"/>
                <a:sym typeface="+mn-lt"/>
              </a:rPr>
              <a:t>10.6 </a:t>
            </a:r>
            <a:r>
              <a:rPr lang="en-US" altLang="zh-CN" sz="3200" dirty="0" err="1">
                <a:cs typeface="+mn-ea"/>
                <a:sym typeface="+mn-lt"/>
              </a:rPr>
              <a:t>自编码器</a:t>
            </a:r>
            <a:endParaRPr lang="en-US" altLang="zh-CN" sz="3200" dirty="0">
              <a:cs typeface="+mn-ea"/>
              <a:sym typeface="+mn-lt"/>
            </a:endParaRPr>
          </a:p>
          <a:p>
            <a:pPr>
              <a:lnSpc>
                <a:spcPct val="150000"/>
              </a:lnSpc>
            </a:pPr>
            <a:r>
              <a:rPr lang="en-US" altLang="zh-CN" sz="3200" dirty="0">
                <a:cs typeface="+mn-ea"/>
                <a:sym typeface="+mn-lt"/>
              </a:rPr>
              <a:t>10.7 </a:t>
            </a:r>
            <a:r>
              <a:rPr lang="zh-CN" altLang="en-US" sz="3200" dirty="0">
                <a:cs typeface="+mn-ea"/>
                <a:sym typeface="+mn-lt"/>
              </a:rPr>
              <a:t>自编码器变种、预训练</a:t>
            </a:r>
            <a:r>
              <a:rPr lang="en-US" altLang="zh-CN" sz="3200" dirty="0">
                <a:cs typeface="+mn-ea"/>
                <a:sym typeface="+mn-lt"/>
              </a:rPr>
              <a:t> </a:t>
            </a:r>
            <a:endParaRPr lang="zh-CN" altLang="en-US" sz="3200" dirty="0">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1"/>
          <a:srcRect/>
          <a:stretch>
            <a:fillRect/>
          </a:stretch>
        </p:blipFill>
        <p:spPr bwMode="auto">
          <a:xfrm>
            <a:off x="4047864" y="2793252"/>
            <a:ext cx="3891280" cy="3754142"/>
          </a:xfrm>
          <a:prstGeom prst="rect">
            <a:avLst/>
          </a:prstGeom>
          <a:noFill/>
        </p:spPr>
      </p:pic>
      <p:sp>
        <p:nvSpPr>
          <p:cNvPr id="11" name="TextBox 1"/>
          <p:cNvSpPr txBox="1"/>
          <p:nvPr/>
        </p:nvSpPr>
        <p:spPr>
          <a:xfrm>
            <a:off x="730415" y="1361590"/>
            <a:ext cx="11098156" cy="1508105"/>
          </a:xfrm>
          <a:prstGeom prst="rect">
            <a:avLst/>
          </a:prstGeom>
          <a:noFill/>
        </p:spPr>
        <p:txBody>
          <a:bodyPr wrap="square" lIns="0" tIns="0" rIns="0" rtlCol="0">
            <a:spAutoFit/>
          </a:bodyPr>
          <a:lstStyle/>
          <a:p>
            <a:pPr>
              <a:lnSpc>
                <a:spcPts val="2700"/>
              </a:lnSpc>
              <a:tabLst>
                <a:tab pos="342900" algn="l"/>
                <a:tab pos="457200" algn="l"/>
                <a:tab pos="7366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前面介绍的玻尔兹曼机默认了所有单元都为可见单元，在实际应用上，玻尔兹曼机还可以由</a:t>
            </a:r>
            <a:r>
              <a:rPr lang="en-US" altLang="zh-CN" sz="2400" dirty="0" err="1">
                <a:solidFill>
                  <a:srgbClr val="FF0000"/>
                </a:solidFill>
                <a:cs typeface="+mn-ea"/>
                <a:sym typeface="+mn-lt"/>
              </a:rPr>
              <a:t>可见单元和隐藏单元</a:t>
            </a:r>
            <a:r>
              <a:rPr lang="en-US" altLang="zh-CN" sz="2400" dirty="0" err="1">
                <a:solidFill>
                  <a:srgbClr val="000000"/>
                </a:solidFill>
                <a:cs typeface="+mn-ea"/>
                <a:sym typeface="+mn-lt"/>
              </a:rPr>
              <a:t>共同构成</a:t>
            </a:r>
            <a:endParaRPr lang="en-US" altLang="zh-CN" sz="2400" dirty="0">
              <a:solidFill>
                <a:srgbClr val="000000"/>
              </a:solidFill>
              <a:cs typeface="+mn-ea"/>
              <a:sym typeface="+mn-lt"/>
            </a:endParaRPr>
          </a:p>
          <a:p>
            <a:pPr>
              <a:lnSpc>
                <a:spcPts val="1000"/>
              </a:lnSpc>
            </a:pPr>
            <a:endParaRPr lang="en-US" altLang="zh-CN" dirty="0">
              <a:cs typeface="+mn-ea"/>
              <a:sym typeface="+mn-lt"/>
            </a:endParaRPr>
          </a:p>
          <a:p>
            <a:pPr>
              <a:lnSpc>
                <a:spcPts val="2500"/>
              </a:lnSpc>
              <a:tabLst>
                <a:tab pos="342900" algn="l"/>
                <a:tab pos="457200" algn="l"/>
                <a:tab pos="7366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err="1">
                <a:solidFill>
                  <a:srgbClr val="000000"/>
                </a:solidFill>
                <a:cs typeface="+mn-ea"/>
                <a:sym typeface="+mn-lt"/>
              </a:rPr>
              <a:t>隐藏单元与输入数据没有直接联系，但会影响可见单元的概率。假设可见单元为可见变量</a:t>
            </a:r>
            <a:r>
              <a:rPr lang="en-US" altLang="zh-CN" sz="2005" dirty="0">
                <a:cs typeface="+mn-ea"/>
                <a:sym typeface="+mn-lt"/>
              </a:rPr>
              <a:t> </a:t>
            </a:r>
            <a:r>
              <a:rPr lang="en-US" altLang="zh-CN" sz="2005" dirty="0">
                <a:solidFill>
                  <a:srgbClr val="000000"/>
                </a:solidFill>
                <a:cs typeface="+mn-ea"/>
                <a:sym typeface="+mn-lt"/>
              </a:rPr>
              <a:t>𝑣</a:t>
            </a:r>
            <a:r>
              <a:rPr lang="en-US" altLang="zh-CN" sz="2005" dirty="0">
                <a:cs typeface="+mn-ea"/>
                <a:sym typeface="+mn-lt"/>
              </a:rPr>
              <a:t> </a:t>
            </a:r>
            <a:r>
              <a:rPr lang="en-US" altLang="zh-CN" sz="2005" dirty="0">
                <a:solidFill>
                  <a:srgbClr val="000000"/>
                </a:solidFill>
                <a:cs typeface="+mn-ea"/>
                <a:sym typeface="+mn-lt"/>
              </a:rPr>
              <a:t>，隐藏单元为隐藏变量</a:t>
            </a:r>
            <a:r>
              <a:rPr lang="en-US" altLang="zh-CN" sz="2005" dirty="0">
                <a:cs typeface="+mn-ea"/>
                <a:sym typeface="+mn-lt"/>
              </a:rPr>
              <a:t> </a:t>
            </a:r>
            <a:r>
              <a:rPr lang="en-US" altLang="zh-CN" sz="2005" dirty="0">
                <a:solidFill>
                  <a:srgbClr val="000000"/>
                </a:solidFill>
                <a:cs typeface="+mn-ea"/>
                <a:sym typeface="+mn-lt"/>
              </a:rPr>
              <a:t>ℎ</a:t>
            </a:r>
            <a:r>
              <a:rPr lang="en-US" altLang="zh-CN" sz="2005" dirty="0">
                <a:cs typeface="+mn-ea"/>
                <a:sym typeface="+mn-lt"/>
              </a:rPr>
              <a:t> </a:t>
            </a:r>
            <a:r>
              <a:rPr lang="en-US" altLang="zh-CN" sz="2005" dirty="0">
                <a:solidFill>
                  <a:srgbClr val="000000"/>
                </a:solidFill>
                <a:cs typeface="+mn-ea"/>
                <a:sym typeface="+mn-lt"/>
              </a:rPr>
              <a:t>。</a:t>
            </a:r>
            <a:r>
              <a:rPr lang="en-US" altLang="zh-CN" sz="2005" dirty="0" err="1">
                <a:solidFill>
                  <a:srgbClr val="000000"/>
                </a:solidFill>
                <a:cs typeface="+mn-ea"/>
                <a:sym typeface="+mn-lt"/>
              </a:rPr>
              <a:t>玻尔兹曼机含有隐藏变量时，概率分布仍然与前面计算的结果相同</a:t>
            </a:r>
            <a:endParaRPr lang="en-US" altLang="zh-CN" sz="2005" dirty="0">
              <a:solidFill>
                <a:srgbClr val="000000"/>
              </a:solidFill>
              <a:cs typeface="+mn-ea"/>
              <a:sym typeface="+mn-lt"/>
            </a:endParaRPr>
          </a:p>
        </p:txBody>
      </p:sp>
      <p:sp>
        <p:nvSpPr>
          <p:cNvPr id="4" name="TextBox 1"/>
          <p:cNvSpPr txBox="1"/>
          <p:nvPr/>
        </p:nvSpPr>
        <p:spPr>
          <a:xfrm>
            <a:off x="1047228" y="160917"/>
            <a:ext cx="323165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受限玻尔兹曼机</a:t>
            </a:r>
            <a:endParaRPr lang="en-US" altLang="zh-CN" sz="3600" dirty="0">
              <a:solidFill>
                <a:srgbClr val="0E00DC"/>
              </a:solidFill>
              <a:cs typeface="+mn-ea"/>
              <a:sym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401181" y="3336621"/>
            <a:ext cx="6087302" cy="2963970"/>
          </a:xfrm>
          <a:prstGeom prst="rect">
            <a:avLst/>
          </a:prstGeom>
          <a:noFill/>
        </p:spPr>
      </p:pic>
      <p:sp>
        <p:nvSpPr>
          <p:cNvPr id="2" name="TextBox 1"/>
          <p:cNvSpPr txBox="1"/>
          <p:nvPr/>
        </p:nvSpPr>
        <p:spPr>
          <a:xfrm>
            <a:off x="885863" y="912138"/>
            <a:ext cx="10850730" cy="2072362"/>
          </a:xfrm>
          <a:prstGeom prst="rect">
            <a:avLst/>
          </a:prstGeom>
          <a:noFill/>
        </p:spPr>
        <p:txBody>
          <a:bodyPr wrap="square" lIns="0" tIns="0" rIns="0" rtlCol="0">
            <a:spAutoFit/>
          </a:bodyPr>
          <a:lstStyle/>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3600"/>
              </a:lnSpc>
              <a:tabLst>
                <a:tab pos="342900" algn="l"/>
                <a:tab pos="4572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含有隐藏变量的</a:t>
            </a:r>
            <a:r>
              <a:rPr lang="zh-CN" altLang="en-US" sz="2400" dirty="0">
                <a:solidFill>
                  <a:srgbClr val="000000"/>
                </a:solidFill>
                <a:cs typeface="+mn-ea"/>
                <a:sym typeface="+mn-lt"/>
              </a:rPr>
              <a:t>玻尔</a:t>
            </a:r>
            <a:r>
              <a:rPr lang="en-US" altLang="zh-CN" sz="2400" dirty="0" err="1">
                <a:solidFill>
                  <a:srgbClr val="000000"/>
                </a:solidFill>
                <a:cs typeface="+mn-ea"/>
                <a:sym typeface="+mn-lt"/>
              </a:rPr>
              <a:t>兹曼机训练非常困难，所以</a:t>
            </a:r>
            <a:r>
              <a:rPr lang="en-US" altLang="zh-CN" sz="2400" b="1" dirty="0" err="1">
                <a:solidFill>
                  <a:srgbClr val="000000"/>
                </a:solidFill>
                <a:cs typeface="+mn-ea"/>
                <a:sym typeface="+mn-lt"/>
              </a:rPr>
              <a:t>Hinton</a:t>
            </a:r>
            <a:r>
              <a:rPr lang="en-US" altLang="zh-CN" sz="2400" dirty="0" err="1">
                <a:solidFill>
                  <a:srgbClr val="000000"/>
                </a:solidFill>
                <a:cs typeface="+mn-ea"/>
                <a:sym typeface="+mn-lt"/>
              </a:rPr>
              <a:t>等人提出了受限玻尔兹曼机（</a:t>
            </a:r>
            <a:r>
              <a:rPr lang="en-US" altLang="zh-CN" sz="2400" b="1" dirty="0" err="1">
                <a:solidFill>
                  <a:srgbClr val="000000"/>
                </a:solidFill>
                <a:cs typeface="+mn-ea"/>
                <a:sym typeface="+mn-lt"/>
              </a:rPr>
              <a:t>Restricted</a:t>
            </a:r>
            <a:r>
              <a:rPr lang="en-US" altLang="zh-CN" sz="2400" dirty="0">
                <a:cs typeface="+mn-ea"/>
                <a:sym typeface="+mn-lt"/>
              </a:rPr>
              <a:t> </a:t>
            </a:r>
            <a:r>
              <a:rPr lang="en-US" altLang="zh-CN" sz="2400" b="1" dirty="0">
                <a:solidFill>
                  <a:srgbClr val="000000"/>
                </a:solidFill>
                <a:cs typeface="+mn-ea"/>
                <a:sym typeface="+mn-lt"/>
              </a:rPr>
              <a:t>Boltzmann</a:t>
            </a:r>
            <a:r>
              <a:rPr lang="en-US" altLang="zh-CN" sz="2400" dirty="0">
                <a:cs typeface="+mn-ea"/>
                <a:sym typeface="+mn-lt"/>
              </a:rPr>
              <a:t> </a:t>
            </a:r>
            <a:r>
              <a:rPr lang="en-US" altLang="zh-CN" sz="2400" b="1" dirty="0">
                <a:solidFill>
                  <a:srgbClr val="000000"/>
                </a:solidFill>
                <a:cs typeface="+mn-ea"/>
                <a:sym typeface="+mn-lt"/>
              </a:rPr>
              <a:t>Machine</a:t>
            </a:r>
            <a:r>
              <a:rPr lang="en-US" altLang="zh-CN" sz="2400" dirty="0">
                <a:solidFill>
                  <a:srgbClr val="000000"/>
                </a:solidFill>
                <a:cs typeface="+mn-ea"/>
                <a:sym typeface="+mn-lt"/>
              </a:rPr>
              <a:t>）</a:t>
            </a:r>
            <a:endParaRPr lang="en-US" altLang="zh-CN" sz="2400" dirty="0">
              <a:solidFill>
                <a:srgbClr val="000000"/>
              </a:solidFill>
              <a:cs typeface="+mn-ea"/>
              <a:sym typeface="+mn-lt"/>
            </a:endParaRPr>
          </a:p>
          <a:p>
            <a:pPr>
              <a:lnSpc>
                <a:spcPts val="1000"/>
              </a:lnSpc>
            </a:pPr>
            <a:endParaRPr lang="en-US" altLang="zh-CN" dirty="0">
              <a:cs typeface="+mn-ea"/>
              <a:sym typeface="+mn-lt"/>
            </a:endParaRPr>
          </a:p>
          <a:p>
            <a:pPr>
              <a:lnSpc>
                <a:spcPts val="2300"/>
              </a:lnSpc>
              <a:tabLst>
                <a:tab pos="342900" algn="l"/>
                <a:tab pos="4572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由可见层和隐藏层构成</a:t>
            </a:r>
            <a:endParaRPr lang="en-US" altLang="zh-CN" sz="2005" dirty="0">
              <a:solidFill>
                <a:srgbClr val="000000"/>
              </a:solidFill>
              <a:cs typeface="+mn-ea"/>
              <a:sym typeface="+mn-lt"/>
            </a:endParaRPr>
          </a:p>
          <a:p>
            <a:pPr>
              <a:lnSpc>
                <a:spcPts val="1000"/>
              </a:lnSpc>
            </a:pPr>
            <a:endParaRPr lang="en-US" altLang="zh-CN" dirty="0">
              <a:cs typeface="+mn-ea"/>
              <a:sym typeface="+mn-lt"/>
            </a:endParaRPr>
          </a:p>
          <a:p>
            <a:pPr>
              <a:lnSpc>
                <a:spcPts val="2300"/>
              </a:lnSpc>
              <a:tabLst>
                <a:tab pos="342900" algn="l"/>
                <a:tab pos="4572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层内单元之间无连接</a:t>
            </a:r>
            <a:endParaRPr lang="en-US" altLang="zh-CN" sz="2005" dirty="0">
              <a:solidFill>
                <a:srgbClr val="000000"/>
              </a:solidFill>
              <a:cs typeface="+mn-ea"/>
              <a:sym typeface="+mn-lt"/>
            </a:endParaRPr>
          </a:p>
        </p:txBody>
      </p:sp>
      <p:sp>
        <p:nvSpPr>
          <p:cNvPr id="12" name="TextBox 1"/>
          <p:cNvSpPr txBox="1"/>
          <p:nvPr/>
        </p:nvSpPr>
        <p:spPr>
          <a:xfrm>
            <a:off x="6987316" y="1948319"/>
            <a:ext cx="5062722" cy="5457904"/>
          </a:xfrm>
          <a:prstGeom prst="rect">
            <a:avLst/>
          </a:prstGeom>
          <a:noFill/>
        </p:spPr>
        <p:txBody>
          <a:bodyPr wrap="square" lIns="0" tIns="0" rIns="0" rtlCol="0">
            <a:spAutoFit/>
          </a:bodyPr>
          <a:lstStyle/>
          <a:p>
            <a:pPr>
              <a:lnSpc>
                <a:spcPts val="1800"/>
              </a:lnSpc>
              <a:tabLst>
                <a:tab pos="177800" algn="l"/>
                <a:tab pos="3289300" algn="l"/>
              </a:tabLst>
            </a:pPr>
            <a:r>
              <a:rPr lang="en-US" altLang="zh-CN" sz="2000" dirty="0">
                <a:solidFill>
                  <a:srgbClr val="000000"/>
                </a:solidFill>
                <a:cs typeface="+mn-ea"/>
                <a:sym typeface="+mn-lt"/>
              </a:rPr>
              <a:t>•</a:t>
            </a:r>
            <a:r>
              <a:rPr lang="en-US" altLang="zh-CN" sz="2000" dirty="0">
                <a:cs typeface="+mn-ea"/>
                <a:sym typeface="+mn-lt"/>
              </a:rPr>
              <a:t>   </a:t>
            </a:r>
            <a:r>
              <a:rPr lang="en-US" altLang="zh-CN" sz="2000" i="1" dirty="0">
                <a:solidFill>
                  <a:srgbClr val="000000"/>
                </a:solidFill>
                <a:cs typeface="+mn-ea"/>
                <a:sym typeface="+mn-lt"/>
              </a:rPr>
              <a:t>nv</a:t>
            </a:r>
            <a:r>
              <a:rPr lang="en-US" altLang="zh-CN" sz="2000" dirty="0">
                <a:solidFill>
                  <a:srgbClr val="000000"/>
                </a:solidFill>
                <a:cs typeface="+mn-ea"/>
                <a:sym typeface="+mn-lt"/>
              </a:rPr>
              <a:t>,</a:t>
            </a:r>
            <a:r>
              <a:rPr lang="en-US" altLang="zh-CN" sz="2000" i="1" dirty="0">
                <a:solidFill>
                  <a:srgbClr val="000000"/>
                </a:solidFill>
                <a:cs typeface="+mn-ea"/>
                <a:sym typeface="+mn-lt"/>
              </a:rPr>
              <a:t>nh</a:t>
            </a:r>
            <a:r>
              <a:rPr lang="en-US" altLang="zh-CN" sz="2000" dirty="0">
                <a:solidFill>
                  <a:srgbClr val="000000"/>
                </a:solidFill>
                <a:cs typeface="+mn-ea"/>
                <a:sym typeface="+mn-lt"/>
              </a:rPr>
              <a:t>分别表示可见层和隐藏层中包含的神经</a:t>
            </a:r>
            <a:endParaRPr lang="en-US" altLang="zh-CN" sz="2000" dirty="0">
              <a:solidFill>
                <a:srgbClr val="000000"/>
              </a:solidFill>
              <a:cs typeface="+mn-ea"/>
              <a:sym typeface="+mn-lt"/>
            </a:endParaRPr>
          </a:p>
          <a:p>
            <a:pPr>
              <a:lnSpc>
                <a:spcPts val="1700"/>
              </a:lnSpc>
              <a:tabLst>
                <a:tab pos="177800" algn="l"/>
                <a:tab pos="3289300" algn="l"/>
              </a:tabLst>
            </a:pPr>
            <a:r>
              <a:rPr lang="en-US" altLang="zh-CN" sz="2000" dirty="0">
                <a:cs typeface="+mn-ea"/>
                <a:sym typeface="+mn-lt"/>
              </a:rPr>
              <a:t>	</a:t>
            </a:r>
            <a:r>
              <a:rPr lang="en-US" altLang="zh-CN" sz="2000" dirty="0">
                <a:solidFill>
                  <a:srgbClr val="000000"/>
                </a:solidFill>
                <a:cs typeface="+mn-ea"/>
                <a:sym typeface="+mn-lt"/>
              </a:rPr>
              <a:t>元数目，下标</a:t>
            </a:r>
            <a:r>
              <a:rPr lang="en-US" altLang="zh-CN" sz="2000" i="1" dirty="0">
                <a:solidFill>
                  <a:srgbClr val="000000"/>
                </a:solidFill>
                <a:cs typeface="+mn-ea"/>
                <a:sym typeface="+mn-lt"/>
              </a:rPr>
              <a:t>v</a:t>
            </a:r>
            <a:r>
              <a:rPr lang="en-US" altLang="zh-CN" sz="2000" dirty="0">
                <a:solidFill>
                  <a:srgbClr val="000000"/>
                </a:solidFill>
                <a:cs typeface="+mn-ea"/>
                <a:sym typeface="+mn-lt"/>
              </a:rPr>
              <a:t>和</a:t>
            </a:r>
            <a:r>
              <a:rPr lang="en-US" altLang="zh-CN" sz="2000" i="1" dirty="0">
                <a:solidFill>
                  <a:srgbClr val="000000"/>
                </a:solidFill>
                <a:cs typeface="+mn-ea"/>
                <a:sym typeface="+mn-lt"/>
              </a:rPr>
              <a:t>h</a:t>
            </a:r>
            <a:r>
              <a:rPr lang="en-US" altLang="zh-CN" sz="2000" dirty="0">
                <a:solidFill>
                  <a:srgbClr val="000000"/>
                </a:solidFill>
                <a:cs typeface="+mn-ea"/>
                <a:sym typeface="+mn-lt"/>
              </a:rPr>
              <a:t>代表visible和hidden</a:t>
            </a:r>
            <a:endParaRPr lang="en-US" altLang="zh-CN" sz="2000" dirty="0">
              <a:solidFill>
                <a:srgbClr val="000000"/>
              </a:solidFill>
              <a:cs typeface="+mn-ea"/>
              <a:sym typeface="+mn-lt"/>
            </a:endParaRPr>
          </a:p>
          <a:p>
            <a:pPr>
              <a:lnSpc>
                <a:spcPts val="2500"/>
              </a:lnSpc>
              <a:tabLst>
                <a:tab pos="177800" algn="l"/>
                <a:tab pos="3289300" algn="l"/>
              </a:tabLst>
            </a:pPr>
            <a:r>
              <a:rPr lang="en-US" altLang="zh-CN" sz="2000" dirty="0">
                <a:solidFill>
                  <a:srgbClr val="000000"/>
                </a:solidFill>
                <a:cs typeface="+mn-ea"/>
                <a:sym typeface="+mn-lt"/>
              </a:rPr>
              <a:t>•</a:t>
            </a:r>
            <a:r>
              <a:rPr lang="en-US" altLang="zh-CN" sz="2000" dirty="0">
                <a:cs typeface="+mn-ea"/>
                <a:sym typeface="+mn-lt"/>
              </a:rPr>
              <a:t>   </a:t>
            </a:r>
            <a:r>
              <a:rPr lang="en-US" altLang="zh-CN" sz="2000" b="1" dirty="0">
                <a:solidFill>
                  <a:srgbClr val="000000"/>
                </a:solidFill>
                <a:cs typeface="+mn-ea"/>
                <a:sym typeface="+mn-lt"/>
              </a:rPr>
              <a:t>v</a:t>
            </a:r>
            <a:r>
              <a:rPr lang="en-US" altLang="zh-CN" sz="2000" dirty="0">
                <a:solidFill>
                  <a:srgbClr val="000000"/>
                </a:solidFill>
                <a:cs typeface="+mn-ea"/>
                <a:sym typeface="+mn-lt"/>
              </a:rPr>
              <a:t>=(</a:t>
            </a:r>
            <a:r>
              <a:rPr lang="en-US" altLang="zh-CN" sz="2000" i="1" dirty="0">
                <a:solidFill>
                  <a:srgbClr val="000000"/>
                </a:solidFill>
                <a:cs typeface="+mn-ea"/>
                <a:sym typeface="+mn-lt"/>
              </a:rPr>
              <a:t>v</a:t>
            </a:r>
            <a:r>
              <a:rPr lang="en-US" altLang="zh-CN" sz="2000" dirty="0">
                <a:solidFill>
                  <a:srgbClr val="000000"/>
                </a:solidFill>
                <a:cs typeface="+mn-ea"/>
                <a:sym typeface="+mn-lt"/>
              </a:rPr>
              <a:t>1;</a:t>
            </a:r>
            <a:r>
              <a:rPr lang="en-US" altLang="zh-CN" sz="2000" i="1" dirty="0">
                <a:solidFill>
                  <a:srgbClr val="000000"/>
                </a:solidFill>
                <a:cs typeface="+mn-ea"/>
                <a:sym typeface="+mn-lt"/>
              </a:rPr>
              <a:t>v</a:t>
            </a:r>
            <a:r>
              <a:rPr lang="en-US" altLang="zh-CN" sz="2000" dirty="0">
                <a:solidFill>
                  <a:srgbClr val="000000"/>
                </a:solidFill>
                <a:cs typeface="+mn-ea"/>
                <a:sym typeface="+mn-lt"/>
              </a:rPr>
              <a:t>2;…;𝑣𝑛𝑣)</a:t>
            </a:r>
            <a:r>
              <a:rPr lang="en-US" altLang="zh-CN" sz="2000" i="1" dirty="0">
                <a:solidFill>
                  <a:srgbClr val="000000"/>
                </a:solidFill>
                <a:cs typeface="+mn-ea"/>
                <a:sym typeface="+mn-lt"/>
              </a:rPr>
              <a:t> </a:t>
            </a:r>
            <a:r>
              <a:rPr lang="en-US" altLang="zh-CN" sz="2000" dirty="0">
                <a:solidFill>
                  <a:srgbClr val="000000"/>
                </a:solidFill>
                <a:cs typeface="+mn-ea"/>
                <a:sym typeface="+mn-lt"/>
              </a:rPr>
              <a:t>:可见层的状态向量，</a:t>
            </a:r>
            <a:r>
              <a:rPr lang="en-US" altLang="zh-CN" sz="2000" i="1" dirty="0">
                <a:solidFill>
                  <a:srgbClr val="000000"/>
                </a:solidFill>
                <a:cs typeface="+mn-ea"/>
                <a:sym typeface="+mn-lt"/>
              </a:rPr>
              <a:t>vi</a:t>
            </a:r>
            <a:r>
              <a:rPr lang="en-US" altLang="zh-CN" sz="2000" dirty="0">
                <a:solidFill>
                  <a:srgbClr val="000000"/>
                </a:solidFill>
                <a:cs typeface="+mn-ea"/>
                <a:sym typeface="+mn-lt"/>
              </a:rPr>
              <a:t>表示</a:t>
            </a:r>
            <a:endParaRPr lang="en-US" altLang="zh-CN" sz="2000" dirty="0">
              <a:solidFill>
                <a:srgbClr val="000000"/>
              </a:solidFill>
              <a:cs typeface="+mn-ea"/>
              <a:sym typeface="+mn-lt"/>
            </a:endParaRPr>
          </a:p>
          <a:p>
            <a:pPr>
              <a:lnSpc>
                <a:spcPts val="1700"/>
              </a:lnSpc>
              <a:tabLst>
                <a:tab pos="177800" algn="l"/>
                <a:tab pos="3289300" algn="l"/>
              </a:tabLst>
            </a:pPr>
            <a:r>
              <a:rPr lang="en-US" altLang="zh-CN" sz="2000" dirty="0">
                <a:cs typeface="+mn-ea"/>
                <a:sym typeface="+mn-lt"/>
              </a:rPr>
              <a:t>	</a:t>
            </a:r>
            <a:r>
              <a:rPr lang="en-US" altLang="zh-CN" sz="2000" dirty="0">
                <a:solidFill>
                  <a:srgbClr val="000000"/>
                </a:solidFill>
                <a:cs typeface="+mn-ea"/>
                <a:sym typeface="+mn-lt"/>
              </a:rPr>
              <a:t>可见层中第</a:t>
            </a:r>
            <a:r>
              <a:rPr lang="en-US" altLang="zh-CN" sz="2000" i="1" dirty="0">
                <a:solidFill>
                  <a:srgbClr val="000000"/>
                </a:solidFill>
                <a:cs typeface="+mn-ea"/>
                <a:sym typeface="+mn-lt"/>
              </a:rPr>
              <a:t>i</a:t>
            </a:r>
            <a:r>
              <a:rPr lang="en-US" altLang="zh-CN" sz="2000" dirty="0">
                <a:solidFill>
                  <a:srgbClr val="000000"/>
                </a:solidFill>
                <a:cs typeface="+mn-ea"/>
                <a:sym typeface="+mn-lt"/>
              </a:rPr>
              <a:t>个神经元的状态</a:t>
            </a:r>
            <a:endParaRPr lang="en-US" altLang="zh-CN" sz="2000" dirty="0">
              <a:solidFill>
                <a:srgbClr val="000000"/>
              </a:solidFill>
              <a:cs typeface="+mn-ea"/>
              <a:sym typeface="+mn-lt"/>
            </a:endParaRPr>
          </a:p>
          <a:p>
            <a:pPr>
              <a:lnSpc>
                <a:spcPts val="2500"/>
              </a:lnSpc>
              <a:tabLst>
                <a:tab pos="177800" algn="l"/>
                <a:tab pos="3289300" algn="l"/>
              </a:tabLst>
            </a:pPr>
            <a:r>
              <a:rPr lang="en-US" altLang="zh-CN" sz="2000" dirty="0">
                <a:solidFill>
                  <a:srgbClr val="000000"/>
                </a:solidFill>
                <a:cs typeface="+mn-ea"/>
                <a:sym typeface="+mn-lt"/>
              </a:rPr>
              <a:t>•</a:t>
            </a:r>
            <a:r>
              <a:rPr lang="en-US" altLang="zh-CN" sz="2000" dirty="0">
                <a:cs typeface="+mn-ea"/>
                <a:sym typeface="+mn-lt"/>
              </a:rPr>
              <a:t>   </a:t>
            </a:r>
            <a:r>
              <a:rPr lang="en-US" altLang="zh-CN" sz="2000" b="1" dirty="0">
                <a:solidFill>
                  <a:srgbClr val="000000"/>
                </a:solidFill>
                <a:cs typeface="+mn-ea"/>
                <a:sym typeface="+mn-lt"/>
              </a:rPr>
              <a:t>h</a:t>
            </a:r>
            <a:r>
              <a:rPr lang="en-US" altLang="zh-CN" sz="2000" dirty="0">
                <a:solidFill>
                  <a:srgbClr val="000000"/>
                </a:solidFill>
                <a:cs typeface="+mn-ea"/>
                <a:sym typeface="+mn-lt"/>
              </a:rPr>
              <a:t>=(</a:t>
            </a:r>
            <a:r>
              <a:rPr lang="en-US" altLang="zh-CN" sz="2000" i="1" dirty="0">
                <a:solidFill>
                  <a:srgbClr val="000000"/>
                </a:solidFill>
                <a:cs typeface="+mn-ea"/>
                <a:sym typeface="+mn-lt"/>
              </a:rPr>
              <a:t>h</a:t>
            </a:r>
            <a:r>
              <a:rPr lang="en-US" altLang="zh-CN" sz="2000" dirty="0">
                <a:solidFill>
                  <a:srgbClr val="000000"/>
                </a:solidFill>
                <a:cs typeface="+mn-ea"/>
                <a:sym typeface="+mn-lt"/>
              </a:rPr>
              <a:t>1;</a:t>
            </a:r>
            <a:r>
              <a:rPr lang="en-US" altLang="zh-CN" sz="2000" i="1" dirty="0">
                <a:solidFill>
                  <a:srgbClr val="000000"/>
                </a:solidFill>
                <a:cs typeface="+mn-ea"/>
                <a:sym typeface="+mn-lt"/>
              </a:rPr>
              <a:t>h</a:t>
            </a:r>
            <a:r>
              <a:rPr lang="en-US" altLang="zh-CN" sz="2000" dirty="0">
                <a:solidFill>
                  <a:srgbClr val="000000"/>
                </a:solidFill>
                <a:cs typeface="+mn-ea"/>
                <a:sym typeface="+mn-lt"/>
              </a:rPr>
              <a:t>2;…;ℎ𝑛ℎ):隐藏层的状态向量，</a:t>
            </a:r>
            <a:r>
              <a:rPr lang="en-US" altLang="zh-CN" sz="2000" i="1" dirty="0">
                <a:solidFill>
                  <a:srgbClr val="000000"/>
                </a:solidFill>
                <a:cs typeface="+mn-ea"/>
                <a:sym typeface="+mn-lt"/>
              </a:rPr>
              <a:t>hj</a:t>
            </a:r>
            <a:r>
              <a:rPr lang="en-US" altLang="zh-CN" sz="2000" dirty="0">
                <a:solidFill>
                  <a:srgbClr val="000000"/>
                </a:solidFill>
                <a:cs typeface="+mn-ea"/>
                <a:sym typeface="+mn-lt"/>
              </a:rPr>
              <a:t>表</a:t>
            </a:r>
            <a:endParaRPr lang="en-US" altLang="zh-CN" sz="2000" dirty="0">
              <a:solidFill>
                <a:srgbClr val="000000"/>
              </a:solidFill>
              <a:cs typeface="+mn-ea"/>
              <a:sym typeface="+mn-lt"/>
            </a:endParaRPr>
          </a:p>
          <a:p>
            <a:pPr>
              <a:lnSpc>
                <a:spcPts val="1700"/>
              </a:lnSpc>
              <a:tabLst>
                <a:tab pos="177800" algn="l"/>
                <a:tab pos="3289300" algn="l"/>
              </a:tabLst>
            </a:pPr>
            <a:r>
              <a:rPr lang="en-US" altLang="zh-CN" sz="2000" dirty="0">
                <a:cs typeface="+mn-ea"/>
                <a:sym typeface="+mn-lt"/>
              </a:rPr>
              <a:t>	</a:t>
            </a:r>
            <a:r>
              <a:rPr lang="en-US" altLang="zh-CN" sz="2000" dirty="0">
                <a:solidFill>
                  <a:srgbClr val="000000"/>
                </a:solidFill>
                <a:cs typeface="+mn-ea"/>
                <a:sym typeface="+mn-lt"/>
              </a:rPr>
              <a:t>示隐藏层中第</a:t>
            </a:r>
            <a:r>
              <a:rPr lang="en-US" altLang="zh-CN" sz="2000" i="1" dirty="0">
                <a:solidFill>
                  <a:srgbClr val="000000"/>
                </a:solidFill>
                <a:cs typeface="+mn-ea"/>
                <a:sym typeface="+mn-lt"/>
              </a:rPr>
              <a:t>j</a:t>
            </a:r>
            <a:r>
              <a:rPr lang="en-US" altLang="zh-CN" sz="2000" dirty="0">
                <a:solidFill>
                  <a:srgbClr val="000000"/>
                </a:solidFill>
                <a:cs typeface="+mn-ea"/>
                <a:sym typeface="+mn-lt"/>
              </a:rPr>
              <a:t>个神经元的状态</a:t>
            </a:r>
            <a:endParaRPr lang="en-US" altLang="zh-CN" sz="2000" dirty="0">
              <a:solidFill>
                <a:srgbClr val="000000"/>
              </a:solidFill>
              <a:cs typeface="+mn-ea"/>
              <a:sym typeface="+mn-lt"/>
            </a:endParaRPr>
          </a:p>
          <a:p>
            <a:pPr>
              <a:lnSpc>
                <a:spcPts val="2500"/>
              </a:lnSpc>
              <a:tabLst>
                <a:tab pos="177800" algn="l"/>
                <a:tab pos="3289300" algn="l"/>
              </a:tabLst>
            </a:pPr>
            <a:r>
              <a:rPr lang="en-US" altLang="zh-CN" sz="2000" dirty="0">
                <a:solidFill>
                  <a:srgbClr val="000000"/>
                </a:solidFill>
                <a:cs typeface="+mn-ea"/>
                <a:sym typeface="+mn-lt"/>
              </a:rPr>
              <a:t>•</a:t>
            </a:r>
            <a:r>
              <a:rPr lang="en-US" altLang="zh-CN" sz="2000" dirty="0">
                <a:cs typeface="+mn-ea"/>
                <a:sym typeface="+mn-lt"/>
              </a:rPr>
              <a:t>   </a:t>
            </a:r>
            <a:r>
              <a:rPr lang="en-US" altLang="zh-CN" sz="2000" b="1" dirty="0">
                <a:solidFill>
                  <a:srgbClr val="000000"/>
                </a:solidFill>
                <a:cs typeface="+mn-ea"/>
                <a:sym typeface="+mn-lt"/>
              </a:rPr>
              <a:t>a</a:t>
            </a:r>
            <a:r>
              <a:rPr lang="en-US" altLang="zh-CN" sz="2000" dirty="0">
                <a:solidFill>
                  <a:srgbClr val="000000"/>
                </a:solidFill>
                <a:cs typeface="+mn-ea"/>
                <a:sym typeface="+mn-lt"/>
              </a:rPr>
              <a:t>=(</a:t>
            </a:r>
            <a:r>
              <a:rPr lang="en-US" altLang="zh-CN" sz="2000" i="1" dirty="0">
                <a:solidFill>
                  <a:srgbClr val="000000"/>
                </a:solidFill>
                <a:cs typeface="+mn-ea"/>
                <a:sym typeface="+mn-lt"/>
              </a:rPr>
              <a:t>a</a:t>
            </a:r>
            <a:r>
              <a:rPr lang="en-US" altLang="zh-CN" sz="2000" dirty="0">
                <a:solidFill>
                  <a:srgbClr val="000000"/>
                </a:solidFill>
                <a:cs typeface="+mn-ea"/>
                <a:sym typeface="+mn-lt"/>
              </a:rPr>
              <a:t>1;</a:t>
            </a:r>
            <a:r>
              <a:rPr lang="en-US" altLang="zh-CN" sz="2000" i="1" dirty="0">
                <a:solidFill>
                  <a:srgbClr val="000000"/>
                </a:solidFill>
                <a:cs typeface="+mn-ea"/>
                <a:sym typeface="+mn-lt"/>
              </a:rPr>
              <a:t>a</a:t>
            </a:r>
            <a:r>
              <a:rPr lang="en-US" altLang="zh-CN" sz="2000" dirty="0">
                <a:solidFill>
                  <a:srgbClr val="000000"/>
                </a:solidFill>
                <a:cs typeface="+mn-ea"/>
                <a:sym typeface="+mn-lt"/>
              </a:rPr>
              <a:t>2;…;𝑎𝑛𝑣):</a:t>
            </a:r>
            <a:r>
              <a:rPr lang="en-US" altLang="zh-CN" sz="2000" dirty="0" err="1">
                <a:solidFill>
                  <a:srgbClr val="000000"/>
                </a:solidFill>
                <a:cs typeface="+mn-ea"/>
                <a:sym typeface="+mn-lt"/>
              </a:rPr>
              <a:t>可见层的偏置向量，</a:t>
            </a:r>
            <a:r>
              <a:rPr lang="en-US" altLang="zh-CN" sz="2000" i="1" dirty="0" err="1">
                <a:solidFill>
                  <a:srgbClr val="000000"/>
                </a:solidFill>
                <a:cs typeface="+mn-ea"/>
                <a:sym typeface="+mn-lt"/>
              </a:rPr>
              <a:t>ai</a:t>
            </a:r>
            <a:r>
              <a:rPr lang="en-US" altLang="zh-CN" sz="2000" dirty="0" err="1">
                <a:solidFill>
                  <a:srgbClr val="000000"/>
                </a:solidFill>
                <a:cs typeface="+mn-ea"/>
                <a:sym typeface="+mn-lt"/>
              </a:rPr>
              <a:t>表示</a:t>
            </a:r>
            <a:endParaRPr lang="en-US" altLang="zh-CN" sz="2000" dirty="0">
              <a:solidFill>
                <a:srgbClr val="000000"/>
              </a:solidFill>
              <a:cs typeface="+mn-ea"/>
              <a:sym typeface="+mn-lt"/>
            </a:endParaRPr>
          </a:p>
          <a:p>
            <a:pPr>
              <a:lnSpc>
                <a:spcPts val="1700"/>
              </a:lnSpc>
              <a:tabLst>
                <a:tab pos="177800" algn="l"/>
                <a:tab pos="3289300" algn="l"/>
              </a:tabLst>
            </a:pPr>
            <a:r>
              <a:rPr lang="en-US" altLang="zh-CN" sz="2000" dirty="0">
                <a:cs typeface="+mn-ea"/>
                <a:sym typeface="+mn-lt"/>
              </a:rPr>
              <a:t>	</a:t>
            </a:r>
            <a:r>
              <a:rPr lang="en-US" altLang="zh-CN" sz="2000" dirty="0">
                <a:solidFill>
                  <a:srgbClr val="000000"/>
                </a:solidFill>
                <a:cs typeface="+mn-ea"/>
                <a:sym typeface="+mn-lt"/>
              </a:rPr>
              <a:t>可见层中第</a:t>
            </a:r>
            <a:r>
              <a:rPr lang="en-US" altLang="zh-CN" sz="2000" i="1" dirty="0">
                <a:solidFill>
                  <a:srgbClr val="000000"/>
                </a:solidFill>
                <a:cs typeface="+mn-ea"/>
                <a:sym typeface="+mn-lt"/>
              </a:rPr>
              <a:t>i</a:t>
            </a:r>
            <a:r>
              <a:rPr lang="en-US" altLang="zh-CN" sz="2000" dirty="0">
                <a:solidFill>
                  <a:srgbClr val="000000"/>
                </a:solidFill>
                <a:cs typeface="+mn-ea"/>
                <a:sym typeface="+mn-lt"/>
              </a:rPr>
              <a:t>个神经元的偏置</a:t>
            </a:r>
            <a:endParaRPr lang="en-US" altLang="zh-CN" sz="2000" dirty="0">
              <a:solidFill>
                <a:srgbClr val="000000"/>
              </a:solidFill>
              <a:cs typeface="+mn-ea"/>
              <a:sym typeface="+mn-lt"/>
            </a:endParaRPr>
          </a:p>
          <a:p>
            <a:pPr>
              <a:lnSpc>
                <a:spcPts val="2500"/>
              </a:lnSpc>
              <a:tabLst>
                <a:tab pos="177800" algn="l"/>
                <a:tab pos="3289300" algn="l"/>
              </a:tabLst>
            </a:pPr>
            <a:r>
              <a:rPr lang="en-US" altLang="zh-CN" sz="2000" dirty="0">
                <a:solidFill>
                  <a:srgbClr val="000000"/>
                </a:solidFill>
                <a:cs typeface="+mn-ea"/>
                <a:sym typeface="+mn-lt"/>
              </a:rPr>
              <a:t>•</a:t>
            </a:r>
            <a:r>
              <a:rPr lang="en-US" altLang="zh-CN" sz="2000" dirty="0">
                <a:cs typeface="+mn-ea"/>
                <a:sym typeface="+mn-lt"/>
              </a:rPr>
              <a:t>   </a:t>
            </a:r>
            <a:r>
              <a:rPr lang="en-US" altLang="zh-CN" sz="2000" b="1" dirty="0">
                <a:solidFill>
                  <a:srgbClr val="000000"/>
                </a:solidFill>
                <a:cs typeface="+mn-ea"/>
                <a:sym typeface="+mn-lt"/>
              </a:rPr>
              <a:t>b</a:t>
            </a:r>
            <a:r>
              <a:rPr lang="en-US" altLang="zh-CN" sz="2000" dirty="0">
                <a:solidFill>
                  <a:srgbClr val="000000"/>
                </a:solidFill>
                <a:cs typeface="+mn-ea"/>
                <a:sym typeface="+mn-lt"/>
              </a:rPr>
              <a:t>=(</a:t>
            </a:r>
            <a:r>
              <a:rPr lang="en-US" altLang="zh-CN" sz="2000" i="1" dirty="0">
                <a:solidFill>
                  <a:srgbClr val="000000"/>
                </a:solidFill>
                <a:cs typeface="+mn-ea"/>
                <a:sym typeface="+mn-lt"/>
              </a:rPr>
              <a:t>b</a:t>
            </a:r>
            <a:r>
              <a:rPr lang="en-US" altLang="zh-CN" sz="2000" dirty="0">
                <a:solidFill>
                  <a:srgbClr val="000000"/>
                </a:solidFill>
                <a:cs typeface="+mn-ea"/>
                <a:sym typeface="+mn-lt"/>
              </a:rPr>
              <a:t>1;</a:t>
            </a:r>
            <a:r>
              <a:rPr lang="en-US" altLang="zh-CN" sz="2000" i="1" dirty="0">
                <a:solidFill>
                  <a:srgbClr val="000000"/>
                </a:solidFill>
                <a:cs typeface="+mn-ea"/>
                <a:sym typeface="+mn-lt"/>
              </a:rPr>
              <a:t>b</a:t>
            </a:r>
            <a:r>
              <a:rPr lang="en-US" altLang="zh-CN" sz="2000" dirty="0">
                <a:solidFill>
                  <a:srgbClr val="000000"/>
                </a:solidFill>
                <a:cs typeface="+mn-ea"/>
                <a:sym typeface="+mn-lt"/>
              </a:rPr>
              <a:t>2;…;𝑏𝑛ℎ):隐藏层的偏置向量，</a:t>
            </a:r>
            <a:r>
              <a:rPr lang="en-US" altLang="zh-CN" sz="2000" i="1" dirty="0">
                <a:solidFill>
                  <a:srgbClr val="000000"/>
                </a:solidFill>
                <a:cs typeface="+mn-ea"/>
                <a:sym typeface="+mn-lt"/>
              </a:rPr>
              <a:t>bj</a:t>
            </a:r>
            <a:r>
              <a:rPr lang="en-US" altLang="zh-CN" sz="2000" dirty="0">
                <a:solidFill>
                  <a:srgbClr val="000000"/>
                </a:solidFill>
                <a:cs typeface="+mn-ea"/>
                <a:sym typeface="+mn-lt"/>
              </a:rPr>
              <a:t>表</a:t>
            </a:r>
            <a:endParaRPr lang="en-US" altLang="zh-CN" sz="2000" dirty="0">
              <a:solidFill>
                <a:srgbClr val="000000"/>
              </a:solidFill>
              <a:cs typeface="+mn-ea"/>
              <a:sym typeface="+mn-lt"/>
            </a:endParaRPr>
          </a:p>
          <a:p>
            <a:pPr>
              <a:lnSpc>
                <a:spcPts val="1700"/>
              </a:lnSpc>
              <a:tabLst>
                <a:tab pos="177800" algn="l"/>
                <a:tab pos="3289300" algn="l"/>
              </a:tabLst>
            </a:pPr>
            <a:r>
              <a:rPr lang="en-US" altLang="zh-CN" sz="2000" dirty="0">
                <a:cs typeface="+mn-ea"/>
                <a:sym typeface="+mn-lt"/>
              </a:rPr>
              <a:t>	</a:t>
            </a:r>
            <a:r>
              <a:rPr lang="en-US" altLang="zh-CN" sz="2000" dirty="0">
                <a:solidFill>
                  <a:srgbClr val="000000"/>
                </a:solidFill>
                <a:cs typeface="+mn-ea"/>
                <a:sym typeface="+mn-lt"/>
              </a:rPr>
              <a:t>示隐藏层中第</a:t>
            </a:r>
            <a:r>
              <a:rPr lang="en-US" altLang="zh-CN" sz="2000" i="1" dirty="0">
                <a:solidFill>
                  <a:srgbClr val="000000"/>
                </a:solidFill>
                <a:cs typeface="+mn-ea"/>
                <a:sym typeface="+mn-lt"/>
              </a:rPr>
              <a:t>j</a:t>
            </a:r>
            <a:r>
              <a:rPr lang="en-US" altLang="zh-CN" sz="2000" dirty="0">
                <a:solidFill>
                  <a:srgbClr val="000000"/>
                </a:solidFill>
                <a:cs typeface="+mn-ea"/>
                <a:sym typeface="+mn-lt"/>
              </a:rPr>
              <a:t>个神经元的偏置</a:t>
            </a:r>
            <a:endParaRPr lang="en-US" altLang="zh-CN" sz="2000" dirty="0">
              <a:solidFill>
                <a:srgbClr val="000000"/>
              </a:solidFill>
              <a:cs typeface="+mn-ea"/>
              <a:sym typeface="+mn-lt"/>
            </a:endParaRPr>
          </a:p>
          <a:p>
            <a:pPr>
              <a:lnSpc>
                <a:spcPts val="2200"/>
              </a:lnSpc>
              <a:tabLst>
                <a:tab pos="177800" algn="l"/>
                <a:tab pos="3289300" algn="l"/>
              </a:tabLst>
            </a:pPr>
            <a:r>
              <a:rPr lang="en-US" altLang="zh-CN" sz="2000" dirty="0">
                <a:solidFill>
                  <a:srgbClr val="000000"/>
                </a:solidFill>
                <a:cs typeface="+mn-ea"/>
                <a:sym typeface="+mn-lt"/>
              </a:rPr>
              <a:t>•</a:t>
            </a:r>
            <a:r>
              <a:rPr lang="en-US" altLang="zh-CN" sz="2000" dirty="0">
                <a:cs typeface="+mn-ea"/>
                <a:sym typeface="+mn-lt"/>
              </a:rPr>
              <a:t>   </a:t>
            </a:r>
            <a:r>
              <a:rPr lang="en-US" altLang="zh-CN" sz="2000" i="1" dirty="0">
                <a:solidFill>
                  <a:srgbClr val="000000"/>
                </a:solidFill>
                <a:cs typeface="+mn-ea"/>
                <a:sym typeface="+mn-lt"/>
              </a:rPr>
              <a:t>W</a:t>
            </a:r>
            <a:r>
              <a:rPr lang="en-US" altLang="zh-CN" sz="2000" dirty="0">
                <a:solidFill>
                  <a:srgbClr val="000000"/>
                </a:solidFill>
                <a:cs typeface="+mn-ea"/>
                <a:sym typeface="+mn-lt"/>
              </a:rPr>
              <a:t>=(</a:t>
            </a:r>
            <a:r>
              <a:rPr lang="en-US" altLang="zh-CN" sz="2000" i="1" dirty="0" err="1">
                <a:solidFill>
                  <a:srgbClr val="000000"/>
                </a:solidFill>
                <a:cs typeface="+mn-ea"/>
                <a:sym typeface="+mn-lt"/>
              </a:rPr>
              <a:t>wij</a:t>
            </a:r>
            <a:r>
              <a:rPr lang="en-US" altLang="zh-CN" sz="2000" dirty="0">
                <a:solidFill>
                  <a:srgbClr val="000000"/>
                </a:solidFill>
                <a:cs typeface="+mn-ea"/>
                <a:sym typeface="+mn-lt"/>
              </a:rPr>
              <a:t>):隐藏层和可见层之间的权值矩阵，</a:t>
            </a:r>
            <a:endParaRPr lang="en-US" altLang="zh-CN" sz="2000" dirty="0">
              <a:solidFill>
                <a:srgbClr val="000000"/>
              </a:solidFill>
              <a:cs typeface="+mn-ea"/>
              <a:sym typeface="+mn-lt"/>
            </a:endParaRPr>
          </a:p>
          <a:p>
            <a:pPr>
              <a:lnSpc>
                <a:spcPts val="2000"/>
              </a:lnSpc>
              <a:tabLst>
                <a:tab pos="177800" algn="l"/>
                <a:tab pos="3289300" algn="l"/>
              </a:tabLst>
            </a:pPr>
            <a:r>
              <a:rPr lang="en-US" altLang="zh-CN" sz="2000" dirty="0">
                <a:cs typeface="+mn-ea"/>
                <a:sym typeface="+mn-lt"/>
              </a:rPr>
              <a:t>	</a:t>
            </a:r>
            <a:r>
              <a:rPr lang="en-US" altLang="zh-CN" sz="2000" i="1" dirty="0">
                <a:solidFill>
                  <a:srgbClr val="000000"/>
                </a:solidFill>
                <a:cs typeface="+mn-ea"/>
                <a:sym typeface="+mn-lt"/>
              </a:rPr>
              <a:t>wij</a:t>
            </a:r>
            <a:r>
              <a:rPr lang="en-US" altLang="zh-CN" sz="2000" dirty="0">
                <a:solidFill>
                  <a:srgbClr val="000000"/>
                </a:solidFill>
                <a:cs typeface="+mn-ea"/>
                <a:sym typeface="+mn-lt"/>
              </a:rPr>
              <a:t>表示隐藏层中第</a:t>
            </a:r>
            <a:r>
              <a:rPr lang="en-US" altLang="zh-CN" sz="2000" i="1" dirty="0">
                <a:solidFill>
                  <a:srgbClr val="000000"/>
                </a:solidFill>
                <a:cs typeface="+mn-ea"/>
                <a:sym typeface="+mn-lt"/>
              </a:rPr>
              <a:t>i</a:t>
            </a:r>
            <a:r>
              <a:rPr lang="en-US" altLang="zh-CN" sz="2000" dirty="0">
                <a:solidFill>
                  <a:srgbClr val="000000"/>
                </a:solidFill>
                <a:cs typeface="+mn-ea"/>
                <a:sym typeface="+mn-lt"/>
              </a:rPr>
              <a:t>个神经元和可见层中第</a:t>
            </a:r>
            <a:r>
              <a:rPr lang="en-US" altLang="zh-CN" sz="2000" i="1" dirty="0">
                <a:solidFill>
                  <a:srgbClr val="000000"/>
                </a:solidFill>
                <a:cs typeface="+mn-ea"/>
                <a:sym typeface="+mn-lt"/>
              </a:rPr>
              <a:t>j</a:t>
            </a:r>
            <a:endParaRPr lang="en-US" altLang="zh-CN" sz="2000" i="1" dirty="0">
              <a:solidFill>
                <a:srgbClr val="000000"/>
              </a:solidFill>
              <a:cs typeface="+mn-ea"/>
              <a:sym typeface="+mn-lt"/>
            </a:endParaRPr>
          </a:p>
          <a:p>
            <a:pPr>
              <a:lnSpc>
                <a:spcPts val="1600"/>
              </a:lnSpc>
              <a:tabLst>
                <a:tab pos="177800" algn="l"/>
                <a:tab pos="3289300" algn="l"/>
              </a:tabLst>
            </a:pPr>
            <a:r>
              <a:rPr lang="en-US" altLang="zh-CN" sz="2000" dirty="0">
                <a:cs typeface="+mn-ea"/>
                <a:sym typeface="+mn-lt"/>
              </a:rPr>
              <a:t>	</a:t>
            </a:r>
            <a:r>
              <a:rPr lang="en-US" altLang="zh-CN" sz="2000" dirty="0">
                <a:solidFill>
                  <a:srgbClr val="000000"/>
                </a:solidFill>
                <a:cs typeface="+mn-ea"/>
                <a:sym typeface="+mn-lt"/>
              </a:rPr>
              <a:t>个神经元之间的权重</a:t>
            </a:r>
            <a:endParaRPr lang="en-US" altLang="zh-CN" sz="2000" dirty="0">
              <a:solidFill>
                <a:srgbClr val="000000"/>
              </a:solidFill>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300"/>
              </a:lnSpc>
              <a:tabLst>
                <a:tab pos="177800" algn="l"/>
                <a:tab pos="3289300" algn="l"/>
              </a:tabLst>
            </a:pPr>
            <a:endParaRPr lang="en-US" altLang="zh-CN" sz="1200" dirty="0">
              <a:solidFill>
                <a:srgbClr val="898989"/>
              </a:solidFill>
              <a:cs typeface="+mn-ea"/>
              <a:sym typeface="+mn-lt"/>
            </a:endParaRPr>
          </a:p>
        </p:txBody>
      </p:sp>
      <p:sp>
        <p:nvSpPr>
          <p:cNvPr id="5" name="TextBox 1"/>
          <p:cNvSpPr txBox="1"/>
          <p:nvPr/>
        </p:nvSpPr>
        <p:spPr>
          <a:xfrm>
            <a:off x="1047228" y="160917"/>
            <a:ext cx="323165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受限玻尔兹曼机</a:t>
            </a:r>
            <a:endParaRPr lang="en-US" altLang="zh-CN" sz="3600" dirty="0">
              <a:solidFill>
                <a:srgbClr val="0E00DC"/>
              </a:solidFill>
              <a:cs typeface="+mn-ea"/>
              <a:sym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
          <p:cNvSpPr txBox="1"/>
          <p:nvPr/>
        </p:nvSpPr>
        <p:spPr>
          <a:xfrm>
            <a:off x="887476" y="806081"/>
            <a:ext cx="10872246" cy="5252720"/>
          </a:xfrm>
          <a:prstGeom prst="rect">
            <a:avLst/>
          </a:prstGeom>
          <a:noFill/>
        </p:spPr>
        <p:txBody>
          <a:bodyPr wrap="square" lIns="0" tIns="0" rIns="0" rtlCol="0">
            <a:spAutoFit/>
          </a:bodyPr>
          <a:lstStyle/>
          <a:p>
            <a:pPr>
              <a:lnSpc>
                <a:spcPts val="1000"/>
              </a:lnSpc>
            </a:pPr>
            <a:endParaRPr lang="en-US" altLang="zh-CN" dirty="0">
              <a:cs typeface="+mn-ea"/>
              <a:sym typeface="+mn-lt"/>
            </a:endParaRPr>
          </a:p>
          <a:p>
            <a:pPr>
              <a:lnSpc>
                <a:spcPct val="150000"/>
              </a:lnSpc>
              <a:tabLst>
                <a:tab pos="292100" algn="l"/>
                <a:tab pos="1841500" algn="l"/>
                <a:tab pos="2489200" algn="l"/>
              </a:tabLst>
            </a:pPr>
            <a:r>
              <a:rPr lang="en-US" altLang="zh-CN" sz="2800" dirty="0">
                <a:solidFill>
                  <a:srgbClr val="000000"/>
                </a:solidFill>
                <a:cs typeface="+mn-ea"/>
                <a:sym typeface="+mn-lt"/>
              </a:rPr>
              <a:t>❑ </a:t>
            </a:r>
            <a:r>
              <a:rPr lang="en-US" altLang="zh-CN" sz="2800" dirty="0">
                <a:solidFill>
                  <a:srgbClr val="000000"/>
                </a:solidFill>
                <a:cs typeface="+mn-ea"/>
              </a:rPr>
              <a:t>RBM</a:t>
            </a:r>
            <a:r>
              <a:rPr lang="zh-CN" altLang="en-US" sz="2800" dirty="0">
                <a:solidFill>
                  <a:srgbClr val="000000"/>
                </a:solidFill>
                <a:cs typeface="+mn-ea"/>
              </a:rPr>
              <a:t>是基于能量的概率分布模型</a:t>
            </a:r>
            <a:endParaRPr lang="en-US" altLang="zh-CN" sz="2800" dirty="0">
              <a:solidFill>
                <a:srgbClr val="000000"/>
              </a:solidFill>
              <a:cs typeface="+mn-ea"/>
            </a:endParaRPr>
          </a:p>
          <a:p>
            <a:pPr>
              <a:lnSpc>
                <a:spcPct val="150000"/>
              </a:lnSpc>
              <a:tabLst>
                <a:tab pos="292100" algn="l"/>
                <a:tab pos="1841500" algn="l"/>
                <a:tab pos="2489200" algn="l"/>
              </a:tabLst>
            </a:pPr>
            <a:r>
              <a:rPr lang="en-US" altLang="zh-CN" sz="2800" dirty="0">
                <a:solidFill>
                  <a:srgbClr val="000000"/>
                </a:solidFill>
                <a:cs typeface="+mn-ea"/>
              </a:rPr>
              <a:t>	</a:t>
            </a:r>
            <a:r>
              <a:rPr lang="zh-CN" altLang="en-US" sz="2800" dirty="0">
                <a:solidFill>
                  <a:srgbClr val="000000"/>
                </a:solidFill>
                <a:cs typeface="+mn-ea"/>
              </a:rPr>
              <a:t>第一部分是能量函数，第二部分是基于能量函数的概率分布函数。</a:t>
            </a:r>
            <a:endParaRPr lang="en-US" altLang="zh-CN" sz="2800" dirty="0">
              <a:solidFill>
                <a:srgbClr val="000000"/>
              </a:solidFill>
              <a:cs typeface="+mn-ea"/>
              <a:sym typeface="+mn-lt"/>
            </a:endParaRPr>
          </a:p>
          <a:p>
            <a:pPr>
              <a:lnSpc>
                <a:spcPct val="150000"/>
              </a:lnSpc>
              <a:tabLst>
                <a:tab pos="292100" algn="l"/>
                <a:tab pos="1841500" algn="l"/>
                <a:tab pos="24892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受限玻尔兹曼机的能量函数为</a:t>
            </a:r>
            <a:r>
              <a:rPr lang="en-US" altLang="zh-CN" sz="2800" b="1" dirty="0">
                <a:solidFill>
                  <a:srgbClr val="000000"/>
                </a:solidFill>
                <a:cs typeface="+mn-ea"/>
                <a:sym typeface="+mn-lt"/>
              </a:rPr>
              <a:t>:</a:t>
            </a:r>
            <a:endParaRPr lang="en-US" altLang="zh-CN" sz="2800" b="1" dirty="0">
              <a:solidFill>
                <a:srgbClr val="000000"/>
              </a:solidFill>
              <a:cs typeface="+mn-ea"/>
              <a:sym typeface="+mn-lt"/>
            </a:endParaRPr>
          </a:p>
          <a:p>
            <a:pPr>
              <a:lnSpc>
                <a:spcPct val="150000"/>
              </a:lnSpc>
            </a:pPr>
            <a:endParaRPr lang="en-US" altLang="zh-CN" sz="2000" dirty="0">
              <a:cs typeface="+mn-ea"/>
              <a:sym typeface="+mn-lt"/>
            </a:endParaRPr>
          </a:p>
          <a:p>
            <a:pPr>
              <a:lnSpc>
                <a:spcPct val="150000"/>
              </a:lnSpc>
              <a:tabLst>
                <a:tab pos="292100" algn="l"/>
                <a:tab pos="1841500" algn="l"/>
                <a:tab pos="2489200" algn="l"/>
              </a:tabLst>
            </a:pPr>
            <a:r>
              <a:rPr lang="en-US" altLang="zh-CN" sz="2000" dirty="0">
                <a:cs typeface="+mn-ea"/>
                <a:sym typeface="+mn-lt"/>
              </a:rPr>
              <a:t>			</a:t>
            </a:r>
            <a:endParaRPr lang="en-US" altLang="zh-CN" sz="1600" dirty="0">
              <a:solidFill>
                <a:srgbClr val="000000"/>
              </a:solidFill>
              <a:cs typeface="+mn-ea"/>
              <a:sym typeface="+mn-lt"/>
            </a:endParaRPr>
          </a:p>
          <a:p>
            <a:pPr>
              <a:lnSpc>
                <a:spcPct val="150000"/>
              </a:lnSpc>
            </a:pPr>
            <a:endParaRPr lang="en-US" altLang="zh-CN" sz="2000" dirty="0">
              <a:cs typeface="+mn-ea"/>
              <a:sym typeface="+mn-lt"/>
            </a:endParaRPr>
          </a:p>
          <a:p>
            <a:pPr>
              <a:lnSpc>
                <a:spcPct val="150000"/>
              </a:lnSpc>
              <a:tabLst>
                <a:tab pos="292100" algn="l"/>
                <a:tab pos="1841500" algn="l"/>
                <a:tab pos="2489200" algn="l"/>
              </a:tabLst>
            </a:pPr>
            <a:r>
              <a:rPr lang="en-US" altLang="zh-CN" sz="2000" dirty="0">
                <a:cs typeface="+mn-ea"/>
                <a:sym typeface="+mn-lt"/>
              </a:rPr>
              <a:t>	</a:t>
            </a:r>
            <a:r>
              <a:rPr lang="en-US" altLang="zh-CN" sz="2400" dirty="0">
                <a:solidFill>
                  <a:srgbClr val="000000"/>
                </a:solidFill>
                <a:cs typeface="+mn-ea"/>
                <a:sym typeface="+mn-lt"/>
              </a:rPr>
              <a:t>其中，𝑎</a:t>
            </a:r>
            <a:r>
              <a:rPr lang="en-US" altLang="zh-CN" sz="1600" dirty="0">
                <a:solidFill>
                  <a:srgbClr val="000000"/>
                </a:solidFill>
                <a:cs typeface="+mn-ea"/>
                <a:sym typeface="+mn-lt"/>
              </a:rPr>
              <a:t>𝑖</a:t>
            </a:r>
            <a:r>
              <a:rPr lang="en-US" altLang="zh-CN" sz="2400" dirty="0">
                <a:solidFill>
                  <a:srgbClr val="000000"/>
                </a:solidFill>
                <a:cs typeface="+mn-ea"/>
                <a:sym typeface="+mn-lt"/>
              </a:rPr>
              <a:t>是可见变量的偏置，𝑏</a:t>
            </a:r>
            <a:r>
              <a:rPr lang="en-US" altLang="zh-CN" sz="1600" dirty="0">
                <a:solidFill>
                  <a:srgbClr val="000000"/>
                </a:solidFill>
                <a:cs typeface="+mn-ea"/>
                <a:sym typeface="+mn-lt"/>
              </a:rPr>
              <a:t>𝑗</a:t>
            </a:r>
            <a:r>
              <a:rPr lang="en-US" altLang="zh-CN" sz="2400" dirty="0">
                <a:solidFill>
                  <a:srgbClr val="000000"/>
                </a:solidFill>
                <a:cs typeface="+mn-ea"/>
                <a:sym typeface="+mn-lt"/>
              </a:rPr>
              <a:t>是隐藏变量的偏置，𝑤</a:t>
            </a:r>
            <a:r>
              <a:rPr lang="en-US" altLang="zh-CN" sz="1600" dirty="0">
                <a:solidFill>
                  <a:srgbClr val="000000"/>
                </a:solidFill>
                <a:cs typeface="+mn-ea"/>
                <a:sym typeface="+mn-lt"/>
              </a:rPr>
              <a:t>𝑖𝑗</a:t>
            </a:r>
            <a:r>
              <a:rPr lang="en-US" altLang="zh-CN" sz="2400" dirty="0" err="1">
                <a:solidFill>
                  <a:srgbClr val="000000"/>
                </a:solidFill>
                <a:cs typeface="+mn-ea"/>
                <a:sym typeface="+mn-lt"/>
              </a:rPr>
              <a:t>是连接权重</a:t>
            </a:r>
            <a:r>
              <a:rPr lang="en-US" altLang="zh-CN" sz="2400" dirty="0">
                <a:solidFill>
                  <a:srgbClr val="000000"/>
                </a:solidFill>
                <a:cs typeface="+mn-ea"/>
                <a:sym typeface="+mn-lt"/>
              </a:rPr>
              <a:t>，𝜃</a:t>
            </a:r>
            <a:r>
              <a:rPr lang="en-US" altLang="zh-CN" sz="24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zh-CN" altLang="en-US" sz="2400" dirty="0">
                <a:cs typeface="+mn-ea"/>
                <a:sym typeface="+mn-lt"/>
              </a:rPr>
              <a:t>（</a:t>
            </a:r>
            <a:r>
              <a:rPr lang="en-US" altLang="zh-CN" sz="2400" dirty="0">
                <a:solidFill>
                  <a:srgbClr val="000000"/>
                </a:solidFill>
                <a:cs typeface="+mn-ea"/>
                <a:sym typeface="+mn-lt"/>
              </a:rPr>
              <a:t> 𝑊,𝐚,𝐛</a:t>
            </a:r>
            <a:r>
              <a:rPr lang="en-US" altLang="zh-CN" sz="2400" dirty="0">
                <a:cs typeface="+mn-ea"/>
                <a:sym typeface="+mn-lt"/>
              </a:rPr>
              <a:t> </a:t>
            </a:r>
            <a:r>
              <a:rPr lang="zh-CN" altLang="en-US" sz="2400" dirty="0">
                <a:cs typeface="+mn-ea"/>
                <a:sym typeface="+mn-lt"/>
              </a:rPr>
              <a:t>）</a:t>
            </a:r>
            <a:r>
              <a:rPr lang="en-US" altLang="zh-CN" sz="2400" dirty="0" err="1">
                <a:solidFill>
                  <a:srgbClr val="000000"/>
                </a:solidFill>
                <a:cs typeface="+mn-ea"/>
                <a:sym typeface="+mn-lt"/>
              </a:rPr>
              <a:t>是表示所有连接权重和偏置的参数集合</a:t>
            </a:r>
            <a:r>
              <a:rPr lang="en-US" altLang="zh-CN" sz="2400" dirty="0">
                <a:solidFill>
                  <a:srgbClr val="000000"/>
                </a:solidFill>
                <a:cs typeface="+mn-ea"/>
                <a:sym typeface="+mn-lt"/>
              </a:rPr>
              <a:t>。</a:t>
            </a:r>
            <a:endParaRPr lang="en-US" altLang="zh-CN" sz="2400" dirty="0">
              <a:solidFill>
                <a:srgbClr val="000000"/>
              </a:solidFill>
              <a:cs typeface="+mn-ea"/>
              <a:sym typeface="+mn-lt"/>
            </a:endParaRPr>
          </a:p>
          <a:p>
            <a:pPr>
              <a:lnSpc>
                <a:spcPct val="150000"/>
              </a:lnSpc>
              <a:tabLst>
                <a:tab pos="292100" algn="l"/>
                <a:tab pos="1841500" algn="l"/>
                <a:tab pos="2489200" algn="l"/>
              </a:tabLst>
            </a:pPr>
            <a:r>
              <a:rPr lang="en-US" altLang="zh-CN" sz="2800" dirty="0">
                <a:solidFill>
                  <a:srgbClr val="000000"/>
                </a:solidFill>
                <a:cs typeface="+mn-ea"/>
                <a:sym typeface="+mn-lt"/>
              </a:rPr>
              <a:t>❑</a:t>
            </a:r>
            <a:r>
              <a:rPr lang="zh-CN" altLang="en-US" sz="2800" dirty="0">
                <a:solidFill>
                  <a:srgbClr val="000000"/>
                </a:solidFill>
                <a:cs typeface="+mn-ea"/>
                <a:sym typeface="+mn-lt"/>
              </a:rPr>
              <a:t>受启发于</a:t>
            </a:r>
            <a:r>
              <a:rPr lang="zh-CN" altLang="en-US" sz="2800" dirty="0">
                <a:solidFill>
                  <a:srgbClr val="000000"/>
                </a:solidFill>
                <a:cs typeface="+mn-ea"/>
              </a:rPr>
              <a:t>伊辛模型（</a:t>
            </a:r>
            <a:r>
              <a:rPr lang="en-US" altLang="zh-CN" sz="2800" dirty="0" err="1">
                <a:solidFill>
                  <a:srgbClr val="000000"/>
                </a:solidFill>
                <a:cs typeface="+mn-ea"/>
                <a:sym typeface="+mn-lt"/>
              </a:rPr>
              <a:t>Ising</a:t>
            </a:r>
            <a:r>
              <a:rPr lang="zh-CN" altLang="en-US" sz="2800" dirty="0">
                <a:solidFill>
                  <a:srgbClr val="000000"/>
                </a:solidFill>
                <a:cs typeface="+mn-ea"/>
                <a:sym typeface="+mn-lt"/>
              </a:rPr>
              <a:t> </a:t>
            </a:r>
            <a:r>
              <a:rPr lang="en-US" altLang="zh-CN" sz="2800" dirty="0">
                <a:solidFill>
                  <a:srgbClr val="000000"/>
                </a:solidFill>
                <a:cs typeface="+mn-ea"/>
                <a:sym typeface="+mn-lt"/>
              </a:rPr>
              <a:t>model</a:t>
            </a:r>
            <a:r>
              <a:rPr lang="zh-CN" altLang="en-US" sz="2800" dirty="0">
                <a:solidFill>
                  <a:srgbClr val="000000"/>
                </a:solidFill>
                <a:cs typeface="+mn-ea"/>
              </a:rPr>
              <a:t>）</a:t>
            </a:r>
            <a:endParaRPr lang="en-US" altLang="zh-CN" sz="2800" dirty="0">
              <a:solidFill>
                <a:srgbClr val="000000"/>
              </a:solidFill>
              <a:cs typeface="+mn-ea"/>
              <a:sym typeface="+mn-lt"/>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77937" y="2928397"/>
            <a:ext cx="5959356" cy="1165961"/>
          </a:xfrm>
          <a:prstGeom prst="rect">
            <a:avLst/>
          </a:prstGeom>
        </p:spPr>
      </p:pic>
      <p:sp>
        <p:nvSpPr>
          <p:cNvPr id="4" name="TextBox 1"/>
          <p:cNvSpPr txBox="1"/>
          <p:nvPr/>
        </p:nvSpPr>
        <p:spPr>
          <a:xfrm>
            <a:off x="1047228" y="160917"/>
            <a:ext cx="323165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受限玻尔兹曼机</a:t>
            </a:r>
            <a:endParaRPr lang="en-US" altLang="zh-CN" sz="3600" dirty="0">
              <a:solidFill>
                <a:srgbClr val="0E00DC"/>
              </a:solidFill>
              <a:cs typeface="+mn-ea"/>
              <a:sym typeface="+mn-lt"/>
            </a:endParaRPr>
          </a:p>
        </p:txBody>
      </p:sp>
      <p:sp>
        <p:nvSpPr>
          <p:cNvPr id="2" name="矩形 1"/>
          <p:cNvSpPr/>
          <p:nvPr/>
        </p:nvSpPr>
        <p:spPr>
          <a:xfrm>
            <a:off x="1148349" y="6062785"/>
            <a:ext cx="6801851" cy="307777"/>
          </a:xfrm>
          <a:prstGeom prst="rect">
            <a:avLst/>
          </a:prstGeom>
        </p:spPr>
        <p:txBody>
          <a:bodyPr wrap="square">
            <a:spAutoFit/>
          </a:bodyPr>
          <a:lstStyle/>
          <a:p>
            <a:r>
              <a:rPr lang="en-US" altLang="zh-CN" sz="1400" dirty="0"/>
              <a:t>https://www.physik.tu-dresden.de/itp/members/kobe/isingconf.html</a:t>
            </a:r>
            <a:endParaRPr lang="zh-CN" alt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
          <p:cNvSpPr txBox="1"/>
          <p:nvPr/>
        </p:nvSpPr>
        <p:spPr>
          <a:xfrm>
            <a:off x="970310" y="1227090"/>
            <a:ext cx="7240187" cy="764312"/>
          </a:xfrm>
          <a:prstGeom prst="rect">
            <a:avLst/>
          </a:prstGeom>
          <a:noFill/>
        </p:spPr>
        <p:txBody>
          <a:bodyPr wrap="none" lIns="0" tIns="0" rIns="0" rtlCol="0">
            <a:spAutoFit/>
          </a:bodyPr>
          <a:lstStyle/>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3600"/>
              </a:lnSpc>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利用能量函数，可以给出状态</a:t>
            </a:r>
            <a:r>
              <a:rPr lang="en-US" altLang="zh-CN" sz="2400" b="1" dirty="0">
                <a:solidFill>
                  <a:srgbClr val="000000"/>
                </a:solidFill>
                <a:cs typeface="+mn-ea"/>
                <a:sym typeface="+mn-lt"/>
              </a:rPr>
              <a:t>(v,h)</a:t>
            </a:r>
            <a:r>
              <a:rPr lang="en-US" altLang="zh-CN" sz="2400" dirty="0">
                <a:solidFill>
                  <a:srgbClr val="000000"/>
                </a:solidFill>
                <a:cs typeface="+mn-ea"/>
                <a:sym typeface="+mn-lt"/>
              </a:rPr>
              <a:t>的联合概率分布</a:t>
            </a:r>
            <a:endParaRPr lang="en-US" altLang="zh-CN" sz="2400" dirty="0">
              <a:solidFill>
                <a:srgbClr val="000000"/>
              </a:solidFill>
              <a:cs typeface="+mn-ea"/>
              <a:sym typeface="+mn-lt"/>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96192" y="2393644"/>
            <a:ext cx="3444538" cy="1874682"/>
          </a:xfrm>
          <a:prstGeom prst="rect">
            <a:avLst/>
          </a:prstGeom>
        </p:spPr>
      </p:pic>
      <p:sp>
        <p:nvSpPr>
          <p:cNvPr id="4" name="TextBox 1"/>
          <p:cNvSpPr txBox="1"/>
          <p:nvPr/>
        </p:nvSpPr>
        <p:spPr>
          <a:xfrm>
            <a:off x="1047228" y="160917"/>
            <a:ext cx="323165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受限玻尔兹曼机</a:t>
            </a:r>
            <a:endParaRPr lang="en-US" altLang="zh-CN" sz="3600" dirty="0">
              <a:solidFill>
                <a:srgbClr val="0E00DC"/>
              </a:solidFill>
              <a:cs typeface="+mn-ea"/>
              <a:sym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4302" y="801613"/>
            <a:ext cx="10624819" cy="636072"/>
          </a:xfrm>
          <a:prstGeom prst="rect">
            <a:avLst/>
          </a:prstGeom>
          <a:noFill/>
        </p:spPr>
        <p:txBody>
          <a:bodyPr wrap="square" lIns="0" tIns="0" rIns="0" rtlCol="0">
            <a:spAutoFit/>
          </a:bodyPr>
          <a:lstStyle/>
          <a:p>
            <a:pPr>
              <a:lnSpc>
                <a:spcPts val="1000"/>
              </a:lnSpc>
            </a:pPr>
            <a:endParaRPr lang="en-US" altLang="zh-CN" dirty="0">
              <a:cs typeface="+mn-ea"/>
              <a:sym typeface="+mn-lt"/>
            </a:endParaRPr>
          </a:p>
          <a:p>
            <a:pPr>
              <a:lnSpc>
                <a:spcPts val="3600"/>
              </a:lnSpc>
              <a:tabLst>
                <a:tab pos="3429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观测数据</a:t>
            </a:r>
            <a:r>
              <a:rPr lang="en-US" altLang="zh-CN" sz="2400" dirty="0">
                <a:solidFill>
                  <a:srgbClr val="000000"/>
                </a:solidFill>
                <a:cs typeface="+mn-ea"/>
                <a:sym typeface="+mn-lt"/>
              </a:rPr>
              <a:t>        </a:t>
            </a:r>
            <a:r>
              <a:rPr lang="en-US" altLang="zh-CN" sz="2400" b="1" dirty="0">
                <a:solidFill>
                  <a:srgbClr val="000000"/>
                </a:solidFill>
                <a:cs typeface="+mn-ea"/>
                <a:sym typeface="+mn-lt"/>
              </a:rPr>
              <a:t>                      </a:t>
            </a:r>
            <a:r>
              <a:rPr lang="en-US" altLang="zh-CN" sz="2400" dirty="0" err="1">
                <a:solidFill>
                  <a:srgbClr val="000000"/>
                </a:solidFill>
                <a:cs typeface="+mn-ea"/>
                <a:sym typeface="+mn-lt"/>
              </a:rPr>
              <a:t>的概率分布</a:t>
            </a:r>
            <a:r>
              <a:rPr lang="en-US" altLang="zh-CN" sz="2400" b="1"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也就是可见层状态变量的概率分布</a:t>
            </a:r>
            <a:endParaRPr lang="en-US" altLang="zh-CN" sz="2400" dirty="0">
              <a:solidFill>
                <a:srgbClr val="000000"/>
              </a:solidFill>
              <a:cs typeface="+mn-ea"/>
              <a:sym typeface="+mn-lt"/>
            </a:endParaRPr>
          </a:p>
        </p:txBody>
      </p:sp>
      <p:sp>
        <p:nvSpPr>
          <p:cNvPr id="24" name="TextBox 1"/>
          <p:cNvSpPr txBox="1"/>
          <p:nvPr/>
        </p:nvSpPr>
        <p:spPr>
          <a:xfrm>
            <a:off x="928894" y="3085659"/>
            <a:ext cx="6232475" cy="379591"/>
          </a:xfrm>
          <a:prstGeom prst="rect">
            <a:avLst/>
          </a:prstGeom>
          <a:noFill/>
        </p:spPr>
        <p:txBody>
          <a:bodyPr wrap="none" lIns="0" tIns="0" rIns="0" rtlCol="0">
            <a:spAutoFit/>
          </a:bodyPr>
          <a:lstStyle/>
          <a:p>
            <a:pPr>
              <a:lnSpc>
                <a:spcPts val="2600"/>
              </a:lnSpc>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类似地，有关于隐藏层状态变量的概率分布</a:t>
            </a:r>
            <a:endParaRPr lang="en-US" altLang="zh-CN" sz="2400" dirty="0">
              <a:solidFill>
                <a:srgbClr val="000000"/>
              </a:solidFill>
              <a:cs typeface="+mn-ea"/>
              <a:sym typeface="+mn-lt"/>
            </a:endParaRPr>
          </a:p>
        </p:txBody>
      </p:sp>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40554" y="963786"/>
            <a:ext cx="2171888" cy="350550"/>
          </a:xfrm>
          <a:prstGeom prst="rect">
            <a:avLst/>
          </a:prstGeom>
        </p:spPr>
      </p:pic>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716" y="2005310"/>
            <a:ext cx="5128704" cy="754445"/>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009" y="3791154"/>
            <a:ext cx="5060118" cy="754445"/>
          </a:xfrm>
          <a:prstGeom prst="rect">
            <a:avLst/>
          </a:prstGeom>
        </p:spPr>
      </p:pic>
      <p:sp>
        <p:nvSpPr>
          <p:cNvPr id="7" name="TextBox 1"/>
          <p:cNvSpPr txBox="1"/>
          <p:nvPr/>
        </p:nvSpPr>
        <p:spPr>
          <a:xfrm>
            <a:off x="1047228" y="160917"/>
            <a:ext cx="323165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受限玻尔兹曼机</a:t>
            </a:r>
            <a:endParaRPr lang="en-US" altLang="zh-CN" sz="3600" dirty="0">
              <a:solidFill>
                <a:srgbClr val="0E00DC"/>
              </a:solidFill>
              <a:cs typeface="+mn-ea"/>
              <a:sym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
          <p:cNvSpPr/>
          <p:nvPr/>
        </p:nvSpPr>
        <p:spPr>
          <a:xfrm>
            <a:off x="4908170" y="2068323"/>
            <a:ext cx="78485" cy="235711"/>
          </a:xfrm>
          <a:custGeom>
            <a:avLst/>
            <a:gdLst>
              <a:gd name="connsiteX0" fmla="*/ 3302 w 78485"/>
              <a:gd name="connsiteY0" fmla="*/ 0 h 235711"/>
              <a:gd name="connsiteX1" fmla="*/ 59054 w 78485"/>
              <a:gd name="connsiteY1" fmla="*/ 41275 h 235711"/>
              <a:gd name="connsiteX2" fmla="*/ 78485 w 78485"/>
              <a:gd name="connsiteY2" fmla="*/ 117982 h 235711"/>
              <a:gd name="connsiteX3" fmla="*/ 59182 w 78485"/>
              <a:gd name="connsiteY3" fmla="*/ 194563 h 235711"/>
              <a:gd name="connsiteX4" fmla="*/ 3302 w 78485"/>
              <a:gd name="connsiteY4" fmla="*/ 235711 h 235711"/>
              <a:gd name="connsiteX5" fmla="*/ 380 w 78485"/>
              <a:gd name="connsiteY5" fmla="*/ 226186 h 235711"/>
              <a:gd name="connsiteX6" fmla="*/ 43052 w 78485"/>
              <a:gd name="connsiteY6" fmla="*/ 188467 h 235711"/>
              <a:gd name="connsiteX7" fmla="*/ 57022 w 78485"/>
              <a:gd name="connsiteY7" fmla="*/ 116713 h 235711"/>
              <a:gd name="connsiteX8" fmla="*/ 43179 w 78485"/>
              <a:gd name="connsiteY8" fmla="*/ 46989 h 235711"/>
              <a:gd name="connsiteX9" fmla="*/ 0 w 78485"/>
              <a:gd name="connsiteY9" fmla="*/ 9525 h 235711"/>
              <a:gd name="connsiteX10" fmla="*/ 3302 w 78485"/>
              <a:gd name="connsiteY10" fmla="*/ 0 h 2357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78485" h="235711">
                <a:moveTo>
                  <a:pt x="3302" y="0"/>
                </a:moveTo>
                <a:cubicBezTo>
                  <a:pt x="27559" y="6350"/>
                  <a:pt x="46101" y="20192"/>
                  <a:pt x="59054" y="41275"/>
                </a:cubicBezTo>
                <a:cubicBezTo>
                  <a:pt x="72009" y="62483"/>
                  <a:pt x="78485" y="88010"/>
                  <a:pt x="78485" y="117982"/>
                </a:cubicBezTo>
                <a:cubicBezTo>
                  <a:pt x="78485" y="147954"/>
                  <a:pt x="72135" y="173482"/>
                  <a:pt x="59182" y="194563"/>
                </a:cubicBezTo>
                <a:cubicBezTo>
                  <a:pt x="46227" y="215645"/>
                  <a:pt x="27685" y="229361"/>
                  <a:pt x="3302" y="235711"/>
                </a:cubicBezTo>
                <a:lnTo>
                  <a:pt x="380" y="226186"/>
                </a:lnTo>
                <a:cubicBezTo>
                  <a:pt x="19558" y="219836"/>
                  <a:pt x="33782" y="207263"/>
                  <a:pt x="43052" y="188467"/>
                </a:cubicBezTo>
                <a:cubicBezTo>
                  <a:pt x="52323" y="169545"/>
                  <a:pt x="57022" y="145669"/>
                  <a:pt x="57022" y="116713"/>
                </a:cubicBezTo>
                <a:cubicBezTo>
                  <a:pt x="57022" y="88645"/>
                  <a:pt x="52451" y="65404"/>
                  <a:pt x="43179" y="46989"/>
                </a:cubicBezTo>
                <a:cubicBezTo>
                  <a:pt x="33782" y="28448"/>
                  <a:pt x="19430" y="16001"/>
                  <a:pt x="0" y="9525"/>
                </a:cubicBezTo>
                <a:lnTo>
                  <a:pt x="330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Freeform 3"/>
          <p:cNvSpPr/>
          <p:nvPr/>
        </p:nvSpPr>
        <p:spPr>
          <a:xfrm>
            <a:off x="3559303" y="2068323"/>
            <a:ext cx="78485" cy="235711"/>
          </a:xfrm>
          <a:custGeom>
            <a:avLst/>
            <a:gdLst>
              <a:gd name="connsiteX0" fmla="*/ 75183 w 78485"/>
              <a:gd name="connsiteY0" fmla="*/ 0 h 235711"/>
              <a:gd name="connsiteX1" fmla="*/ 78485 w 78485"/>
              <a:gd name="connsiteY1" fmla="*/ 9525 h 235711"/>
              <a:gd name="connsiteX2" fmla="*/ 35432 w 78485"/>
              <a:gd name="connsiteY2" fmla="*/ 46989 h 235711"/>
              <a:gd name="connsiteX3" fmla="*/ 21463 w 78485"/>
              <a:gd name="connsiteY3" fmla="*/ 116713 h 235711"/>
              <a:gd name="connsiteX4" fmla="*/ 35432 w 78485"/>
              <a:gd name="connsiteY4" fmla="*/ 188467 h 235711"/>
              <a:gd name="connsiteX5" fmla="*/ 78104 w 78485"/>
              <a:gd name="connsiteY5" fmla="*/ 226186 h 235711"/>
              <a:gd name="connsiteX6" fmla="*/ 75183 w 78485"/>
              <a:gd name="connsiteY6" fmla="*/ 235711 h 235711"/>
              <a:gd name="connsiteX7" fmla="*/ 19430 w 78485"/>
              <a:gd name="connsiteY7" fmla="*/ 194563 h 235711"/>
              <a:gd name="connsiteX8" fmla="*/ 0 w 78485"/>
              <a:gd name="connsiteY8" fmla="*/ 117982 h 235711"/>
              <a:gd name="connsiteX9" fmla="*/ 19430 w 78485"/>
              <a:gd name="connsiteY9" fmla="*/ 41275 h 235711"/>
              <a:gd name="connsiteX10" fmla="*/ 75183 w 78485"/>
              <a:gd name="connsiteY10" fmla="*/ 0 h 2357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78485" h="235711">
                <a:moveTo>
                  <a:pt x="75183" y="0"/>
                </a:moveTo>
                <a:lnTo>
                  <a:pt x="78485" y="9525"/>
                </a:lnTo>
                <a:cubicBezTo>
                  <a:pt x="59182" y="16001"/>
                  <a:pt x="44830" y="28448"/>
                  <a:pt x="35432" y="46989"/>
                </a:cubicBezTo>
                <a:cubicBezTo>
                  <a:pt x="26161" y="65404"/>
                  <a:pt x="21463" y="88645"/>
                  <a:pt x="21463" y="116713"/>
                </a:cubicBezTo>
                <a:cubicBezTo>
                  <a:pt x="21463" y="145669"/>
                  <a:pt x="26161" y="169545"/>
                  <a:pt x="35432" y="188467"/>
                </a:cubicBezTo>
                <a:cubicBezTo>
                  <a:pt x="44830" y="207263"/>
                  <a:pt x="59054" y="219836"/>
                  <a:pt x="78104" y="226186"/>
                </a:cubicBezTo>
                <a:lnTo>
                  <a:pt x="75183" y="235711"/>
                </a:lnTo>
                <a:cubicBezTo>
                  <a:pt x="50926" y="229361"/>
                  <a:pt x="32257" y="215645"/>
                  <a:pt x="19430" y="194563"/>
                </a:cubicBezTo>
                <a:cubicBezTo>
                  <a:pt x="6476" y="173482"/>
                  <a:pt x="0" y="147954"/>
                  <a:pt x="0" y="117982"/>
                </a:cubicBezTo>
                <a:cubicBezTo>
                  <a:pt x="0" y="88010"/>
                  <a:pt x="6476" y="62483"/>
                  <a:pt x="19430" y="41275"/>
                </a:cubicBezTo>
                <a:cubicBezTo>
                  <a:pt x="32385" y="20192"/>
                  <a:pt x="50926" y="6350"/>
                  <a:pt x="75183" y="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Freeform 3"/>
          <p:cNvSpPr/>
          <p:nvPr/>
        </p:nvSpPr>
        <p:spPr>
          <a:xfrm>
            <a:off x="7440042" y="2053845"/>
            <a:ext cx="78485" cy="235711"/>
          </a:xfrm>
          <a:custGeom>
            <a:avLst/>
            <a:gdLst>
              <a:gd name="connsiteX0" fmla="*/ 3301 w 78485"/>
              <a:gd name="connsiteY0" fmla="*/ 0 h 235711"/>
              <a:gd name="connsiteX1" fmla="*/ 59054 w 78485"/>
              <a:gd name="connsiteY1" fmla="*/ 41275 h 235711"/>
              <a:gd name="connsiteX2" fmla="*/ 78485 w 78485"/>
              <a:gd name="connsiteY2" fmla="*/ 117982 h 235711"/>
              <a:gd name="connsiteX3" fmla="*/ 59054 w 78485"/>
              <a:gd name="connsiteY3" fmla="*/ 194563 h 235711"/>
              <a:gd name="connsiteX4" fmla="*/ 3301 w 78485"/>
              <a:gd name="connsiteY4" fmla="*/ 235711 h 235711"/>
              <a:gd name="connsiteX5" fmla="*/ 380 w 78485"/>
              <a:gd name="connsiteY5" fmla="*/ 226186 h 235711"/>
              <a:gd name="connsiteX6" fmla="*/ 43052 w 78485"/>
              <a:gd name="connsiteY6" fmla="*/ 188467 h 235711"/>
              <a:gd name="connsiteX7" fmla="*/ 57022 w 78485"/>
              <a:gd name="connsiteY7" fmla="*/ 116713 h 235711"/>
              <a:gd name="connsiteX8" fmla="*/ 43052 w 78485"/>
              <a:gd name="connsiteY8" fmla="*/ 46989 h 235711"/>
              <a:gd name="connsiteX9" fmla="*/ 0 w 78485"/>
              <a:gd name="connsiteY9" fmla="*/ 9525 h 235711"/>
              <a:gd name="connsiteX10" fmla="*/ 3301 w 78485"/>
              <a:gd name="connsiteY10" fmla="*/ 0 h 2357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78485" h="235711">
                <a:moveTo>
                  <a:pt x="3301" y="0"/>
                </a:moveTo>
                <a:cubicBezTo>
                  <a:pt x="27558" y="6350"/>
                  <a:pt x="46100" y="20192"/>
                  <a:pt x="59054" y="41275"/>
                </a:cubicBezTo>
                <a:cubicBezTo>
                  <a:pt x="72008" y="62483"/>
                  <a:pt x="78485" y="88010"/>
                  <a:pt x="78485" y="117982"/>
                </a:cubicBezTo>
                <a:cubicBezTo>
                  <a:pt x="78485" y="147954"/>
                  <a:pt x="72008" y="173482"/>
                  <a:pt x="59054" y="194563"/>
                </a:cubicBezTo>
                <a:cubicBezTo>
                  <a:pt x="46227" y="215645"/>
                  <a:pt x="27558" y="229361"/>
                  <a:pt x="3301" y="235711"/>
                </a:cubicBezTo>
                <a:lnTo>
                  <a:pt x="380" y="226186"/>
                </a:lnTo>
                <a:cubicBezTo>
                  <a:pt x="19430" y="219836"/>
                  <a:pt x="33654" y="207263"/>
                  <a:pt x="43052" y="188467"/>
                </a:cubicBezTo>
                <a:cubicBezTo>
                  <a:pt x="52323" y="169545"/>
                  <a:pt x="57022" y="145669"/>
                  <a:pt x="57022" y="116713"/>
                </a:cubicBezTo>
                <a:cubicBezTo>
                  <a:pt x="57022" y="88645"/>
                  <a:pt x="52323" y="65404"/>
                  <a:pt x="43052" y="46989"/>
                </a:cubicBezTo>
                <a:cubicBezTo>
                  <a:pt x="33782" y="28448"/>
                  <a:pt x="19430" y="16001"/>
                  <a:pt x="0" y="9525"/>
                </a:cubicBezTo>
                <a:lnTo>
                  <a:pt x="3301"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Freeform 3"/>
          <p:cNvSpPr/>
          <p:nvPr/>
        </p:nvSpPr>
        <p:spPr>
          <a:xfrm>
            <a:off x="6096509" y="2053845"/>
            <a:ext cx="78485" cy="235711"/>
          </a:xfrm>
          <a:custGeom>
            <a:avLst/>
            <a:gdLst>
              <a:gd name="connsiteX0" fmla="*/ 75183 w 78485"/>
              <a:gd name="connsiteY0" fmla="*/ 0 h 235711"/>
              <a:gd name="connsiteX1" fmla="*/ 78485 w 78485"/>
              <a:gd name="connsiteY1" fmla="*/ 9525 h 235711"/>
              <a:gd name="connsiteX2" fmla="*/ 35432 w 78485"/>
              <a:gd name="connsiteY2" fmla="*/ 46989 h 235711"/>
              <a:gd name="connsiteX3" fmla="*/ 21463 w 78485"/>
              <a:gd name="connsiteY3" fmla="*/ 116713 h 235711"/>
              <a:gd name="connsiteX4" fmla="*/ 35432 w 78485"/>
              <a:gd name="connsiteY4" fmla="*/ 188467 h 235711"/>
              <a:gd name="connsiteX5" fmla="*/ 78104 w 78485"/>
              <a:gd name="connsiteY5" fmla="*/ 226186 h 235711"/>
              <a:gd name="connsiteX6" fmla="*/ 75183 w 78485"/>
              <a:gd name="connsiteY6" fmla="*/ 235711 h 235711"/>
              <a:gd name="connsiteX7" fmla="*/ 19303 w 78485"/>
              <a:gd name="connsiteY7" fmla="*/ 194563 h 235711"/>
              <a:gd name="connsiteX8" fmla="*/ 0 w 78485"/>
              <a:gd name="connsiteY8" fmla="*/ 117982 h 235711"/>
              <a:gd name="connsiteX9" fmla="*/ 19430 w 78485"/>
              <a:gd name="connsiteY9" fmla="*/ 41275 h 235711"/>
              <a:gd name="connsiteX10" fmla="*/ 75183 w 78485"/>
              <a:gd name="connsiteY10" fmla="*/ 0 h 2357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78485" h="235711">
                <a:moveTo>
                  <a:pt x="75183" y="0"/>
                </a:moveTo>
                <a:lnTo>
                  <a:pt x="78485" y="9525"/>
                </a:lnTo>
                <a:cubicBezTo>
                  <a:pt x="59054" y="16001"/>
                  <a:pt x="44703" y="28448"/>
                  <a:pt x="35432" y="46989"/>
                </a:cubicBezTo>
                <a:cubicBezTo>
                  <a:pt x="26161" y="65404"/>
                  <a:pt x="21463" y="88645"/>
                  <a:pt x="21463" y="116713"/>
                </a:cubicBezTo>
                <a:cubicBezTo>
                  <a:pt x="21463" y="145669"/>
                  <a:pt x="26161" y="169545"/>
                  <a:pt x="35432" y="188467"/>
                </a:cubicBezTo>
                <a:cubicBezTo>
                  <a:pt x="44703" y="207263"/>
                  <a:pt x="58927" y="219836"/>
                  <a:pt x="78104" y="226186"/>
                </a:cubicBezTo>
                <a:lnTo>
                  <a:pt x="75183" y="235711"/>
                </a:lnTo>
                <a:cubicBezTo>
                  <a:pt x="50926" y="229361"/>
                  <a:pt x="32257" y="215645"/>
                  <a:pt x="19303" y="194563"/>
                </a:cubicBezTo>
                <a:cubicBezTo>
                  <a:pt x="6476" y="173482"/>
                  <a:pt x="0" y="147954"/>
                  <a:pt x="0" y="117982"/>
                </a:cubicBezTo>
                <a:cubicBezTo>
                  <a:pt x="0" y="88010"/>
                  <a:pt x="6476" y="62483"/>
                  <a:pt x="19430" y="41275"/>
                </a:cubicBezTo>
                <a:cubicBezTo>
                  <a:pt x="32384" y="20192"/>
                  <a:pt x="50926" y="6350"/>
                  <a:pt x="75183" y="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TextBox 1"/>
          <p:cNvSpPr txBox="1"/>
          <p:nvPr/>
        </p:nvSpPr>
        <p:spPr>
          <a:xfrm>
            <a:off x="1610909" y="2000106"/>
            <a:ext cx="2911053" cy="356123"/>
          </a:xfrm>
          <a:prstGeom prst="rect">
            <a:avLst/>
          </a:prstGeom>
          <a:noFill/>
        </p:spPr>
        <p:txBody>
          <a:bodyPr wrap="none" lIns="0" tIns="0" rIns="0" rtlCol="0">
            <a:spAutoFit/>
          </a:bodyPr>
          <a:lstStyle/>
          <a:p>
            <a:pPr>
              <a:lnSpc>
                <a:spcPts val="2600"/>
              </a:lnSpc>
              <a:tabLst>
                <a:tab pos="1676400" algn="l"/>
              </a:tabLst>
            </a:pPr>
            <a:r>
              <a:rPr lang="en-US" altLang="zh-CN" dirty="0">
                <a:cs typeface="+mn-ea"/>
                <a:sym typeface="+mn-lt"/>
              </a:rPr>
              <a:t>	</a:t>
            </a:r>
            <a:r>
              <a:rPr lang="en-US" altLang="zh-CN" sz="2005" dirty="0">
                <a:solidFill>
                  <a:srgbClr val="000000"/>
                </a:solidFill>
                <a:cs typeface="+mn-ea"/>
                <a:sym typeface="+mn-lt"/>
              </a:rPr>
              <a:t>𝑃</a:t>
            </a:r>
            <a:r>
              <a:rPr lang="en-US" altLang="zh-CN" sz="2005" dirty="0">
                <a:cs typeface="+mn-ea"/>
                <a:sym typeface="+mn-lt"/>
              </a:rPr>
              <a:t>  </a:t>
            </a:r>
            <a:r>
              <a:rPr lang="en-US" altLang="zh-CN" sz="2005" dirty="0">
                <a:solidFill>
                  <a:srgbClr val="000000"/>
                </a:solidFill>
                <a:cs typeface="+mn-ea"/>
                <a:sym typeface="+mn-lt"/>
              </a:rPr>
              <a:t>ℎ</a:t>
            </a:r>
            <a:r>
              <a:rPr lang="en-US" altLang="zh-CN" sz="1465" dirty="0">
                <a:solidFill>
                  <a:srgbClr val="000000"/>
                </a:solidFill>
                <a:cs typeface="+mn-ea"/>
                <a:sym typeface="+mn-lt"/>
              </a:rPr>
              <a:t>𝑘</a:t>
            </a:r>
            <a:r>
              <a:rPr lang="en-US" altLang="zh-CN" sz="2005"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1|𝐯</a:t>
            </a:r>
            <a:endParaRPr lang="en-US" altLang="zh-CN" sz="2005" dirty="0">
              <a:solidFill>
                <a:srgbClr val="000000"/>
              </a:solidFill>
              <a:cs typeface="+mn-ea"/>
              <a:sym typeface="+mn-lt"/>
            </a:endParaRPr>
          </a:p>
        </p:txBody>
      </p:sp>
      <p:sp>
        <p:nvSpPr>
          <p:cNvPr id="23" name="TextBox 1"/>
          <p:cNvSpPr txBox="1"/>
          <p:nvPr/>
        </p:nvSpPr>
        <p:spPr>
          <a:xfrm>
            <a:off x="5912485" y="1979931"/>
            <a:ext cx="1272784" cy="356957"/>
          </a:xfrm>
          <a:prstGeom prst="rect">
            <a:avLst/>
          </a:prstGeom>
          <a:noFill/>
        </p:spPr>
        <p:txBody>
          <a:bodyPr wrap="none" lIns="0" tIns="0" rIns="0" rtlCol="0">
            <a:spAutoFit/>
          </a:bodyPr>
          <a:lstStyle/>
          <a:p>
            <a:pPr>
              <a:lnSpc>
                <a:spcPts val="2600"/>
              </a:lnSpc>
            </a:pPr>
            <a:r>
              <a:rPr lang="en-US" altLang="zh-CN" sz="2005" dirty="0">
                <a:solidFill>
                  <a:srgbClr val="000000"/>
                </a:solidFill>
                <a:cs typeface="+mn-ea"/>
                <a:sym typeface="+mn-lt"/>
              </a:rPr>
              <a:t>𝑃</a:t>
            </a:r>
            <a:r>
              <a:rPr lang="en-US" altLang="zh-CN" sz="2005" dirty="0">
                <a:cs typeface="+mn-ea"/>
                <a:sym typeface="+mn-lt"/>
              </a:rPr>
              <a:t>  </a:t>
            </a:r>
            <a:r>
              <a:rPr lang="en-US" altLang="zh-CN" sz="2005" dirty="0">
                <a:solidFill>
                  <a:srgbClr val="000000"/>
                </a:solidFill>
                <a:cs typeface="+mn-ea"/>
                <a:sym typeface="+mn-lt"/>
              </a:rPr>
              <a:t>𝑣</a:t>
            </a:r>
            <a:r>
              <a:rPr lang="en-US" altLang="zh-CN" sz="1465" dirty="0">
                <a:solidFill>
                  <a:srgbClr val="000000"/>
                </a:solidFill>
                <a:cs typeface="+mn-ea"/>
                <a:sym typeface="+mn-lt"/>
              </a:rPr>
              <a:t>𝑘</a:t>
            </a:r>
            <a:r>
              <a:rPr lang="en-US" altLang="zh-CN" sz="2005"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1|𝐡</a:t>
            </a:r>
            <a:endParaRPr lang="en-US" altLang="zh-CN" sz="2005" dirty="0">
              <a:solidFill>
                <a:srgbClr val="000000"/>
              </a:solidFill>
              <a:cs typeface="+mn-ea"/>
              <a:sym typeface="+mn-lt"/>
            </a:endParaRPr>
          </a:p>
        </p:txBody>
      </p:sp>
      <p:sp>
        <p:nvSpPr>
          <p:cNvPr id="24" name="TextBox 1"/>
          <p:cNvSpPr txBox="1"/>
          <p:nvPr/>
        </p:nvSpPr>
        <p:spPr>
          <a:xfrm>
            <a:off x="5194301" y="2032001"/>
            <a:ext cx="307777" cy="353943"/>
          </a:xfrm>
          <a:prstGeom prst="rect">
            <a:avLst/>
          </a:prstGeom>
          <a:noFill/>
        </p:spPr>
        <p:txBody>
          <a:bodyPr wrap="none" lIns="0" tIns="0" rIns="0" rtlCol="0">
            <a:spAutoFit/>
          </a:bodyPr>
          <a:lstStyle/>
          <a:p>
            <a:pPr>
              <a:lnSpc>
                <a:spcPts val="2400"/>
              </a:lnSpc>
            </a:pPr>
            <a:r>
              <a:rPr lang="en-US" altLang="zh-CN" sz="2400" dirty="0">
                <a:solidFill>
                  <a:srgbClr val="000000"/>
                </a:solidFill>
                <a:cs typeface="+mn-ea"/>
                <a:sym typeface="+mn-lt"/>
              </a:rPr>
              <a:t>或</a:t>
            </a:r>
            <a:endParaRPr lang="en-US" altLang="zh-CN" sz="2400" dirty="0">
              <a:solidFill>
                <a:srgbClr val="000000"/>
              </a:solidFill>
              <a:cs typeface="+mn-ea"/>
              <a:sym typeface="+mn-lt"/>
            </a:endParaRPr>
          </a:p>
        </p:txBody>
      </p:sp>
      <p:pic>
        <p:nvPicPr>
          <p:cNvPr id="34" name="图片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22096" y="3306068"/>
            <a:ext cx="5166808" cy="2728196"/>
          </a:xfrm>
          <a:prstGeom prst="rect">
            <a:avLst/>
          </a:prstGeom>
        </p:spPr>
      </p:pic>
      <p:sp>
        <p:nvSpPr>
          <p:cNvPr id="14" name="TextBox 1"/>
          <p:cNvSpPr txBox="1"/>
          <p:nvPr/>
        </p:nvSpPr>
        <p:spPr>
          <a:xfrm>
            <a:off x="947088" y="896750"/>
            <a:ext cx="10477534" cy="926472"/>
          </a:xfrm>
          <a:prstGeom prst="rect">
            <a:avLst/>
          </a:prstGeom>
          <a:noFill/>
        </p:spPr>
        <p:txBody>
          <a:bodyPr wrap="square" lIns="0" tIns="0" rIns="0" rtlCol="0">
            <a:spAutoFit/>
          </a:bodyPr>
          <a:lstStyle/>
          <a:p>
            <a:pPr>
              <a:lnSpc>
                <a:spcPts val="3600"/>
              </a:lnSpc>
              <a:tabLst>
                <a:tab pos="3429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给定可见层</a:t>
            </a:r>
            <a:r>
              <a:rPr lang="en-US" altLang="zh-CN" sz="2400" b="1" dirty="0">
                <a:solidFill>
                  <a:srgbClr val="000000"/>
                </a:solidFill>
                <a:cs typeface="+mn-ea"/>
                <a:sym typeface="+mn-lt"/>
              </a:rPr>
              <a:t>(</a:t>
            </a:r>
            <a:r>
              <a:rPr lang="en-US" altLang="zh-CN" sz="2400" dirty="0">
                <a:solidFill>
                  <a:srgbClr val="000000"/>
                </a:solidFill>
                <a:cs typeface="+mn-ea"/>
                <a:sym typeface="+mn-lt"/>
              </a:rPr>
              <a:t>或隐藏层</a:t>
            </a:r>
            <a:r>
              <a:rPr lang="en-US" altLang="zh-CN" sz="2400" b="1" dirty="0">
                <a:solidFill>
                  <a:srgbClr val="000000"/>
                </a:solidFill>
                <a:cs typeface="+mn-ea"/>
                <a:sym typeface="+mn-lt"/>
              </a:rPr>
              <a:t>)</a:t>
            </a:r>
            <a:r>
              <a:rPr lang="en-US" altLang="zh-CN" sz="2400" dirty="0">
                <a:solidFill>
                  <a:srgbClr val="000000"/>
                </a:solidFill>
                <a:cs typeface="+mn-ea"/>
                <a:sym typeface="+mn-lt"/>
              </a:rPr>
              <a:t>上所有神经元的状态时，隐藏层</a:t>
            </a:r>
            <a:r>
              <a:rPr lang="en-US" altLang="zh-CN" sz="2400" b="1" dirty="0">
                <a:solidFill>
                  <a:srgbClr val="000000"/>
                </a:solidFill>
                <a:cs typeface="+mn-ea"/>
                <a:sym typeface="+mn-lt"/>
              </a:rPr>
              <a:t>(</a:t>
            </a:r>
            <a:r>
              <a:rPr lang="en-US" altLang="zh-CN" sz="2400" dirty="0" err="1">
                <a:solidFill>
                  <a:srgbClr val="000000"/>
                </a:solidFill>
                <a:cs typeface="+mn-ea"/>
                <a:sym typeface="+mn-lt"/>
              </a:rPr>
              <a:t>或可见层</a:t>
            </a:r>
            <a:r>
              <a:rPr lang="en-US" altLang="zh-CN" sz="2400" b="1" dirty="0">
                <a:solidFill>
                  <a:srgbClr val="000000"/>
                </a:solidFill>
                <a:cs typeface="+mn-ea"/>
                <a:sym typeface="+mn-lt"/>
              </a:rPr>
              <a:t>)</a:t>
            </a:r>
            <a:r>
              <a:rPr lang="en-US" altLang="zh-CN" sz="2400" dirty="0">
                <a:solidFill>
                  <a:srgbClr val="000000"/>
                </a:solidFill>
                <a:cs typeface="+mn-ea"/>
                <a:sym typeface="+mn-lt"/>
              </a:rPr>
              <a:t>上的某个神经元被激活</a:t>
            </a:r>
            <a:r>
              <a:rPr lang="en-US" altLang="zh-CN" sz="2400" b="1" dirty="0">
                <a:solidFill>
                  <a:srgbClr val="000000"/>
                </a:solidFill>
                <a:cs typeface="+mn-ea"/>
                <a:sym typeface="+mn-lt"/>
              </a:rPr>
              <a:t>(</a:t>
            </a:r>
            <a:r>
              <a:rPr lang="en-US" altLang="zh-CN" sz="2400" dirty="0">
                <a:solidFill>
                  <a:srgbClr val="000000"/>
                </a:solidFill>
                <a:cs typeface="+mn-ea"/>
                <a:sym typeface="+mn-lt"/>
              </a:rPr>
              <a:t>即取值为</a:t>
            </a:r>
            <a:r>
              <a:rPr lang="en-US" altLang="zh-CN" sz="2400" b="1" dirty="0">
                <a:solidFill>
                  <a:srgbClr val="000000"/>
                </a:solidFill>
                <a:cs typeface="+mn-ea"/>
                <a:sym typeface="+mn-lt"/>
              </a:rPr>
              <a:t>1)</a:t>
            </a:r>
            <a:r>
              <a:rPr lang="en-US" altLang="zh-CN" sz="2400" dirty="0">
                <a:solidFill>
                  <a:srgbClr val="000000"/>
                </a:solidFill>
                <a:cs typeface="+mn-ea"/>
                <a:sym typeface="+mn-lt"/>
              </a:rPr>
              <a:t>的概率</a:t>
            </a:r>
            <a:endParaRPr lang="en-US" altLang="zh-CN" sz="2400" dirty="0">
              <a:solidFill>
                <a:srgbClr val="000000"/>
              </a:solidFill>
              <a:cs typeface="+mn-ea"/>
              <a:sym typeface="+mn-lt"/>
            </a:endParaRPr>
          </a:p>
        </p:txBody>
      </p:sp>
      <p:sp>
        <p:nvSpPr>
          <p:cNvPr id="15" name="TextBox 1"/>
          <p:cNvSpPr txBox="1"/>
          <p:nvPr/>
        </p:nvSpPr>
        <p:spPr>
          <a:xfrm>
            <a:off x="947088" y="2754364"/>
            <a:ext cx="2231380" cy="379591"/>
          </a:xfrm>
          <a:prstGeom prst="rect">
            <a:avLst/>
          </a:prstGeom>
          <a:noFill/>
        </p:spPr>
        <p:txBody>
          <a:bodyPr wrap="none" lIns="0" tIns="0" rIns="0" rtlCol="0">
            <a:spAutoFit/>
          </a:bodyPr>
          <a:lstStyle/>
          <a:p>
            <a:pPr>
              <a:lnSpc>
                <a:spcPts val="2600"/>
              </a:lnSpc>
              <a:tabLst>
                <a:tab pos="16764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中间变量符号</a:t>
            </a:r>
            <a:endParaRPr lang="en-US" altLang="zh-CN" sz="2400" dirty="0">
              <a:solidFill>
                <a:srgbClr val="000000"/>
              </a:solidFill>
              <a:cs typeface="+mn-ea"/>
              <a:sym typeface="+mn-lt"/>
            </a:endParaRPr>
          </a:p>
        </p:txBody>
      </p:sp>
      <p:sp>
        <p:nvSpPr>
          <p:cNvPr id="16" name="TextBox 1"/>
          <p:cNvSpPr txBox="1"/>
          <p:nvPr/>
        </p:nvSpPr>
        <p:spPr>
          <a:xfrm>
            <a:off x="1047228" y="160917"/>
            <a:ext cx="323165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受限玻尔兹曼机</a:t>
            </a:r>
            <a:endParaRPr lang="en-US" altLang="zh-CN" sz="3600" dirty="0">
              <a:solidFill>
                <a:srgbClr val="0E00DC"/>
              </a:solidFill>
              <a:cs typeface="+mn-ea"/>
              <a:sym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1"/>
          <p:cNvSpPr txBox="1"/>
          <p:nvPr/>
        </p:nvSpPr>
        <p:spPr>
          <a:xfrm>
            <a:off x="875106" y="2146301"/>
            <a:ext cx="2765181" cy="403957"/>
          </a:xfrm>
          <a:prstGeom prst="rect">
            <a:avLst/>
          </a:prstGeom>
          <a:noFill/>
        </p:spPr>
        <p:txBody>
          <a:bodyPr wrap="none" lIns="0" tIns="0" rIns="0" rtlCol="0">
            <a:spAutoFit/>
          </a:bodyPr>
          <a:lstStyle/>
          <a:p>
            <a:pPr>
              <a:lnSpc>
                <a:spcPts val="3000"/>
              </a:lnSpc>
            </a:pPr>
            <a:r>
              <a:rPr lang="en-US" altLang="zh-CN" sz="2400" dirty="0">
                <a:solidFill>
                  <a:srgbClr val="000000"/>
                </a:solidFill>
                <a:cs typeface="+mn-ea"/>
                <a:sym typeface="+mn-lt"/>
              </a:rPr>
              <a:t>❑</a:t>
            </a:r>
            <a:r>
              <a:rPr lang="en-US" altLang="zh-CN" sz="2400" dirty="0">
                <a:cs typeface="+mn-ea"/>
                <a:sym typeface="+mn-lt"/>
              </a:rPr>
              <a:t> </a:t>
            </a:r>
            <a:r>
              <a:rPr lang="en-US" altLang="zh-CN" sz="2400" b="1" i="1" dirty="0">
                <a:solidFill>
                  <a:srgbClr val="000000"/>
                </a:solidFill>
                <a:cs typeface="+mn-ea"/>
                <a:sym typeface="+mn-lt"/>
              </a:rPr>
              <a:t>P</a:t>
            </a:r>
            <a:r>
              <a:rPr lang="en-US" altLang="zh-CN" sz="2400" b="1" dirty="0">
                <a:solidFill>
                  <a:srgbClr val="000000"/>
                </a:solidFill>
                <a:cs typeface="+mn-ea"/>
                <a:sym typeface="+mn-lt"/>
              </a:rPr>
              <a:t>(</a:t>
            </a:r>
            <a:r>
              <a:rPr lang="en-US" altLang="zh-CN" sz="2400" i="1" dirty="0">
                <a:solidFill>
                  <a:srgbClr val="000000"/>
                </a:solidFill>
                <a:cs typeface="+mn-ea"/>
                <a:sym typeface="+mn-lt"/>
              </a:rPr>
              <a:t>h</a:t>
            </a:r>
            <a:r>
              <a:rPr lang="en-US" altLang="zh-CN" sz="1595" i="1" dirty="0">
                <a:solidFill>
                  <a:srgbClr val="000000"/>
                </a:solidFill>
                <a:cs typeface="+mn-ea"/>
                <a:sym typeface="+mn-lt"/>
              </a:rPr>
              <a:t>k</a:t>
            </a:r>
            <a:r>
              <a:rPr lang="en-US" altLang="zh-CN" sz="2400" b="1" dirty="0">
                <a:solidFill>
                  <a:srgbClr val="000000"/>
                </a:solidFill>
                <a:cs typeface="+mn-ea"/>
                <a:sym typeface="+mn-lt"/>
              </a:rPr>
              <a:t>=</a:t>
            </a:r>
            <a:r>
              <a:rPr lang="en-US" altLang="zh-CN" sz="2400" dirty="0">
                <a:solidFill>
                  <a:srgbClr val="000000"/>
                </a:solidFill>
                <a:cs typeface="+mn-ea"/>
                <a:sym typeface="+mn-lt"/>
              </a:rPr>
              <a:t>1</a:t>
            </a:r>
            <a:r>
              <a:rPr lang="en-US" altLang="zh-CN" sz="2400" b="1" dirty="0">
                <a:solidFill>
                  <a:srgbClr val="000000"/>
                </a:solidFill>
                <a:cs typeface="+mn-ea"/>
                <a:sym typeface="+mn-lt"/>
              </a:rPr>
              <a:t>|v)</a:t>
            </a:r>
            <a:r>
              <a:rPr lang="en-US" altLang="zh-CN" sz="2400" dirty="0">
                <a:solidFill>
                  <a:srgbClr val="000000"/>
                </a:solidFill>
                <a:cs typeface="+mn-ea"/>
                <a:sym typeface="+mn-lt"/>
              </a:rPr>
              <a:t>的推导</a:t>
            </a:r>
            <a:endParaRPr lang="en-US" altLang="zh-CN" sz="2400" dirty="0">
              <a:solidFill>
                <a:srgbClr val="000000"/>
              </a:solidFill>
              <a:cs typeface="+mn-ea"/>
              <a:sym typeface="+mn-lt"/>
            </a:endParaRPr>
          </a:p>
        </p:txBody>
      </p:sp>
      <p:sp>
        <p:nvSpPr>
          <p:cNvPr id="32" name="TextBox 1"/>
          <p:cNvSpPr txBox="1"/>
          <p:nvPr/>
        </p:nvSpPr>
        <p:spPr>
          <a:xfrm>
            <a:off x="670695" y="880006"/>
            <a:ext cx="3169137" cy="764312"/>
          </a:xfrm>
          <a:prstGeom prst="rect">
            <a:avLst/>
          </a:prstGeom>
          <a:noFill/>
        </p:spPr>
        <p:txBody>
          <a:bodyPr wrap="none" lIns="0" tIns="0" rIns="0" rtlCol="0">
            <a:spAutoFit/>
          </a:bodyPr>
          <a:lstStyle/>
          <a:p>
            <a:pPr>
              <a:lnSpc>
                <a:spcPts val="1000"/>
              </a:lnSpc>
            </a:pPr>
            <a:endParaRPr lang="en-US" altLang="zh-CN" dirty="0">
              <a:cs typeface="+mn-ea"/>
              <a:sym typeface="+mn-lt"/>
            </a:endParaRPr>
          </a:p>
          <a:p>
            <a:pPr>
              <a:lnSpc>
                <a:spcPts val="3600"/>
              </a:lnSpc>
              <a:tabLst>
                <a:tab pos="17907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能量函数可以表达为</a:t>
            </a:r>
            <a:endParaRPr lang="en-US" altLang="zh-CN" sz="2400" dirty="0">
              <a:solidFill>
                <a:srgbClr val="000000"/>
              </a:solidFill>
              <a:cs typeface="+mn-ea"/>
              <a:sym typeface="+mn-lt"/>
            </a:endParaRPr>
          </a:p>
          <a:p>
            <a:pPr>
              <a:lnSpc>
                <a:spcPts val="1000"/>
              </a:lnSpc>
            </a:pPr>
            <a:endParaRPr lang="en-US" altLang="zh-CN" dirty="0">
              <a:cs typeface="+mn-ea"/>
              <a:sym typeface="+mn-lt"/>
            </a:endParaRPr>
          </a:p>
        </p:txBody>
      </p:sp>
      <p:pic>
        <p:nvPicPr>
          <p:cNvPr id="37" name="图片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1964" y="2577188"/>
            <a:ext cx="8603316" cy="4124182"/>
          </a:xfrm>
          <a:prstGeom prst="rect">
            <a:avLst/>
          </a:prstGeom>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9832" y="1644318"/>
            <a:ext cx="3558848" cy="441998"/>
          </a:xfrm>
          <a:prstGeom prst="rect">
            <a:avLst/>
          </a:prstGeom>
        </p:spPr>
      </p:pic>
      <p:sp>
        <p:nvSpPr>
          <p:cNvPr id="6" name="TextBox 1"/>
          <p:cNvSpPr txBox="1"/>
          <p:nvPr/>
        </p:nvSpPr>
        <p:spPr>
          <a:xfrm>
            <a:off x="1047228" y="160917"/>
            <a:ext cx="323165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受限玻尔兹曼机</a:t>
            </a:r>
            <a:endParaRPr lang="en-US" altLang="zh-CN" sz="3600" dirty="0">
              <a:solidFill>
                <a:srgbClr val="0E00DC"/>
              </a:solidFill>
              <a:cs typeface="+mn-ea"/>
              <a:sym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
          <p:cNvSpPr txBox="1"/>
          <p:nvPr/>
        </p:nvSpPr>
        <p:spPr>
          <a:xfrm>
            <a:off x="991288" y="964226"/>
            <a:ext cx="8677910" cy="3379470"/>
          </a:xfrm>
          <a:prstGeom prst="rect">
            <a:avLst/>
          </a:prstGeom>
          <a:noFill/>
        </p:spPr>
        <p:txBody>
          <a:bodyPr wrap="none" lIns="0" tIns="0" rIns="0" rtlCol="0">
            <a:spAutoFit/>
          </a:bodyPr>
          <a:lstStyle/>
          <a:p>
            <a:pPr>
              <a:lnSpc>
                <a:spcPts val="3600"/>
              </a:lnSpc>
              <a:tabLst>
                <a:tab pos="457200" algn="l"/>
                <a:tab pos="736600" algn="l"/>
                <a:tab pos="2921000" algn="l"/>
                <a:tab pos="3708400" algn="l"/>
                <a:tab pos="37592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给定训练样本</a:t>
            </a:r>
            <a:r>
              <a:rPr lang="en-US" altLang="zh-CN" sz="2400" dirty="0">
                <a:solidFill>
                  <a:srgbClr val="000000"/>
                </a:solidFill>
                <a:cs typeface="+mn-ea"/>
                <a:sym typeface="+mn-lt"/>
              </a:rPr>
              <a:t>                          ，调整参数</a:t>
            </a:r>
            <a:r>
              <a:rPr lang="en-US" altLang="zh-CN" sz="2400" b="1" i="1" dirty="0">
                <a:solidFill>
                  <a:srgbClr val="000000"/>
                </a:solidFill>
                <a:cs typeface="+mn-ea"/>
                <a:sym typeface="+mn-lt"/>
              </a:rPr>
              <a:t>θ</a:t>
            </a:r>
            <a:r>
              <a:rPr lang="en-US" altLang="zh-CN" sz="2400" dirty="0">
                <a:solidFill>
                  <a:srgbClr val="000000"/>
                </a:solidFill>
                <a:cs typeface="+mn-ea"/>
                <a:sym typeface="+mn-lt"/>
              </a:rPr>
              <a:t>训练</a:t>
            </a:r>
            <a:r>
              <a:rPr lang="en-US" altLang="zh-CN" sz="2400" b="1" dirty="0">
                <a:solidFill>
                  <a:srgbClr val="000000"/>
                </a:solidFill>
                <a:cs typeface="+mn-ea"/>
                <a:sym typeface="+mn-lt"/>
              </a:rPr>
              <a:t>RBM</a:t>
            </a:r>
            <a:endParaRPr lang="en-US" altLang="zh-CN" sz="2400" b="1" dirty="0">
              <a:solidFill>
                <a:srgbClr val="000000"/>
              </a:solidFill>
              <a:cs typeface="+mn-ea"/>
              <a:sym typeface="+mn-lt"/>
            </a:endParaRPr>
          </a:p>
          <a:p>
            <a:pPr>
              <a:lnSpc>
                <a:spcPts val="1000"/>
              </a:lnSpc>
            </a:pPr>
            <a:endParaRPr lang="en-US" altLang="zh-CN" dirty="0">
              <a:cs typeface="+mn-ea"/>
              <a:sym typeface="+mn-lt"/>
            </a:endParaRPr>
          </a:p>
          <a:p>
            <a:pPr>
              <a:lnSpc>
                <a:spcPts val="3200"/>
              </a:lnSpc>
              <a:tabLst>
                <a:tab pos="457200" algn="l"/>
                <a:tab pos="736600" algn="l"/>
                <a:tab pos="2921000" algn="l"/>
                <a:tab pos="3708400" algn="l"/>
                <a:tab pos="3759200" algn="l"/>
              </a:tabLst>
            </a:pPr>
            <a:r>
              <a:rPr lang="en-US" altLang="zh-CN" dirty="0">
                <a:cs typeface="+mn-ea"/>
                <a:sym typeface="+mn-lt"/>
              </a:rPr>
              <a:t>	</a:t>
            </a:r>
            <a:r>
              <a:rPr lang="en-US" altLang="zh-CN" sz="2005" dirty="0">
                <a:cs typeface="+mn-ea"/>
                <a:sym typeface="+mn-lt"/>
              </a:rPr>
              <a:t>   </a:t>
            </a:r>
            <a:r>
              <a:rPr lang="en-US" altLang="zh-CN" sz="2005" b="1" dirty="0">
                <a:solidFill>
                  <a:srgbClr val="000000"/>
                </a:solidFill>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它们是独立同分布的，训练RBM是</a:t>
            </a:r>
            <a:endParaRPr lang="en-US" altLang="zh-CN" sz="2005" dirty="0">
              <a:solidFill>
                <a:srgbClr val="000000"/>
              </a:solidFill>
              <a:cs typeface="+mn-ea"/>
              <a:sym typeface="+mn-lt"/>
            </a:endParaRPr>
          </a:p>
          <a:p>
            <a:pPr>
              <a:lnSpc>
                <a:spcPts val="2100"/>
              </a:lnSpc>
              <a:tabLst>
                <a:tab pos="457200" algn="l"/>
                <a:tab pos="736600" algn="l"/>
                <a:tab pos="2921000" algn="l"/>
                <a:tab pos="3708400" algn="l"/>
                <a:tab pos="3759200" algn="l"/>
              </a:tabLst>
            </a:pPr>
            <a:r>
              <a:rPr lang="en-US" altLang="zh-CN" dirty="0">
                <a:cs typeface="+mn-ea"/>
                <a:sym typeface="+mn-lt"/>
              </a:rPr>
              <a:t>		</a:t>
            </a:r>
            <a:endParaRPr lang="en-US" altLang="zh-CN" dirty="0">
              <a:cs typeface="+mn-ea"/>
              <a:sym typeface="+mn-lt"/>
            </a:endParaRPr>
          </a:p>
          <a:p>
            <a:pPr>
              <a:lnSpc>
                <a:spcPts val="2100"/>
              </a:lnSpc>
              <a:tabLst>
                <a:tab pos="457200" algn="l"/>
                <a:tab pos="736600" algn="l"/>
                <a:tab pos="2921000" algn="l"/>
                <a:tab pos="3708400" algn="l"/>
                <a:tab pos="3759200" algn="l"/>
              </a:tabLst>
            </a:pPr>
            <a:r>
              <a:rPr lang="en-US" altLang="zh-CN" sz="2005" dirty="0">
                <a:solidFill>
                  <a:srgbClr val="000000"/>
                </a:solidFill>
                <a:cs typeface="+mn-ea"/>
                <a:sym typeface="+mn-lt"/>
              </a:rPr>
              <a:t>最大化似然函数</a:t>
            </a:r>
            <a:endParaRPr lang="en-US" altLang="zh-CN" sz="2005" dirty="0">
              <a:solidFill>
                <a:srgbClr val="000000"/>
              </a:solidFill>
              <a:cs typeface="+mn-ea"/>
              <a:sym typeface="+mn-lt"/>
            </a:endParaRPr>
          </a:p>
          <a:p>
            <a:pPr>
              <a:lnSpc>
                <a:spcPts val="1900"/>
              </a:lnSpc>
              <a:tabLst>
                <a:tab pos="457200" algn="l"/>
                <a:tab pos="736600" algn="l"/>
                <a:tab pos="2921000" algn="l"/>
                <a:tab pos="3708400" algn="l"/>
                <a:tab pos="3759200" algn="l"/>
              </a:tabLst>
            </a:pPr>
            <a:r>
              <a:rPr lang="en-US" altLang="zh-CN" dirty="0">
                <a:cs typeface="+mn-ea"/>
                <a:sym typeface="+mn-lt"/>
              </a:rPr>
              <a:t>										</a:t>
            </a: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3100"/>
              </a:lnSpc>
              <a:tabLst>
                <a:tab pos="457200" algn="l"/>
                <a:tab pos="736600" algn="l"/>
                <a:tab pos="2921000" algn="l"/>
                <a:tab pos="3708400" algn="l"/>
                <a:tab pos="37592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和玻尔兹曼机一样，计算时通常使用对数似然函数</a:t>
            </a:r>
            <a:endParaRPr lang="en-US" altLang="zh-CN" sz="2400" dirty="0">
              <a:solidFill>
                <a:srgbClr val="000000"/>
              </a:solidFill>
              <a:cs typeface="+mn-ea"/>
              <a:sym typeface="+mn-lt"/>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5226" y="1070558"/>
            <a:ext cx="2171888" cy="350550"/>
          </a:xfrm>
          <a:prstGeom prst="rect">
            <a:avLst/>
          </a:prstGeom>
        </p:spPr>
      </p:pic>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020" y="1587356"/>
            <a:ext cx="3208298" cy="426757"/>
          </a:xfrm>
          <a:prstGeom prst="rect">
            <a:avLst/>
          </a:prstGeom>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3899" y="2640364"/>
            <a:ext cx="2027096" cy="876376"/>
          </a:xfrm>
          <a:prstGeom prst="rect">
            <a:avLst/>
          </a:prstGeom>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881" y="4456700"/>
            <a:ext cx="4130398" cy="914479"/>
          </a:xfrm>
          <a:prstGeom prst="rect">
            <a:avLst/>
          </a:prstGeom>
        </p:spPr>
      </p:pic>
      <p:sp>
        <p:nvSpPr>
          <p:cNvPr id="7" name="TextBox 1"/>
          <p:cNvSpPr txBox="1"/>
          <p:nvPr/>
        </p:nvSpPr>
        <p:spPr>
          <a:xfrm>
            <a:off x="1047228" y="160917"/>
            <a:ext cx="323165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受限玻尔兹曼机</a:t>
            </a:r>
            <a:endParaRPr lang="en-US" altLang="zh-CN" sz="3600" dirty="0">
              <a:solidFill>
                <a:srgbClr val="0E00DC"/>
              </a:solidFill>
              <a:cs typeface="+mn-ea"/>
              <a:sym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p:cNvSpPr txBox="1"/>
          <p:nvPr/>
        </p:nvSpPr>
        <p:spPr>
          <a:xfrm>
            <a:off x="782590" y="978051"/>
            <a:ext cx="5015797" cy="636072"/>
          </a:xfrm>
          <a:prstGeom prst="rect">
            <a:avLst/>
          </a:prstGeom>
          <a:noFill/>
        </p:spPr>
        <p:txBody>
          <a:bodyPr wrap="none" lIns="0" tIns="0" rIns="0" rtlCol="0">
            <a:spAutoFit/>
          </a:bodyPr>
          <a:lstStyle/>
          <a:p>
            <a:pPr>
              <a:lnSpc>
                <a:spcPts val="1000"/>
              </a:lnSpc>
            </a:pPr>
            <a:endParaRPr lang="en-US" altLang="zh-CN" dirty="0">
              <a:cs typeface="+mn-ea"/>
              <a:sym typeface="+mn-lt"/>
            </a:endParaRPr>
          </a:p>
          <a:p>
            <a:pPr>
              <a:lnSpc>
                <a:spcPts val="3600"/>
              </a:lnSpc>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最大化似然，采用梯度正方向更新</a:t>
            </a:r>
            <a:endParaRPr lang="en-US" altLang="zh-CN" sz="2400" dirty="0">
              <a:solidFill>
                <a:srgbClr val="000000"/>
              </a:solidFill>
              <a:cs typeface="+mn-ea"/>
              <a:sym typeface="+mn-lt"/>
            </a:endParaRPr>
          </a:p>
        </p:txBody>
      </p:sp>
      <p:pic>
        <p:nvPicPr>
          <p:cNvPr id="27" name="图片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97721" y="1813454"/>
            <a:ext cx="3190064" cy="2707746"/>
          </a:xfrm>
          <a:prstGeom prst="rect">
            <a:avLst/>
          </a:prstGeom>
        </p:spPr>
      </p:pic>
      <p:sp>
        <p:nvSpPr>
          <p:cNvPr id="4" name="TextBox 1"/>
          <p:cNvSpPr txBox="1"/>
          <p:nvPr/>
        </p:nvSpPr>
        <p:spPr>
          <a:xfrm>
            <a:off x="1047228" y="160917"/>
            <a:ext cx="323165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受限玻尔兹曼机</a:t>
            </a:r>
            <a:endParaRPr lang="en-US" altLang="zh-CN" sz="3600" dirty="0">
              <a:solidFill>
                <a:srgbClr val="0E00DC"/>
              </a:solidFill>
              <a:cs typeface="+mn-ea"/>
              <a:sym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804105" y="747793"/>
            <a:ext cx="10727471" cy="2777683"/>
          </a:xfrm>
          <a:prstGeom prst="rect">
            <a:avLst/>
          </a:prstGeom>
          <a:noFill/>
        </p:spPr>
        <p:txBody>
          <a:bodyPr wrap="square" lIns="0" tIns="0" rIns="0" rtlCol="0">
            <a:spAutoFit/>
          </a:bodyPr>
          <a:lstStyle/>
          <a:p>
            <a:pPr>
              <a:lnSpc>
                <a:spcPts val="1000"/>
              </a:lnSpc>
            </a:pPr>
            <a:endParaRPr lang="en-US" altLang="zh-CN" dirty="0">
              <a:cs typeface="+mn-ea"/>
              <a:sym typeface="+mn-lt"/>
            </a:endParaRPr>
          </a:p>
          <a:p>
            <a:pPr>
              <a:lnSpc>
                <a:spcPts val="3600"/>
              </a:lnSpc>
              <a:tabLst>
                <a:tab pos="3429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改良后的受限玻尔兹曼机依然在计算上存在着问题</a:t>
            </a:r>
            <a:r>
              <a:rPr lang="en-US" altLang="zh-CN" sz="2400" dirty="0">
                <a:solidFill>
                  <a:srgbClr val="000000"/>
                </a:solidFill>
                <a:cs typeface="+mn-ea"/>
                <a:sym typeface="+mn-lt"/>
              </a:rPr>
              <a:t>：</a:t>
            </a:r>
            <a:r>
              <a:rPr lang="en-US" altLang="zh-CN" dirty="0">
                <a:cs typeface="+mn-ea"/>
                <a:sym typeface="+mn-lt"/>
              </a:rPr>
              <a:t>	     </a:t>
            </a:r>
            <a:r>
              <a:rPr lang="en-US" altLang="zh-CN" sz="2400" dirty="0" err="1">
                <a:solidFill>
                  <a:srgbClr val="000000"/>
                </a:solidFill>
                <a:cs typeface="+mn-ea"/>
                <a:sym typeface="+mn-lt"/>
              </a:rPr>
              <a:t>是所有输入模式的总和，不可避免会产生庞大的计算量</a:t>
            </a:r>
            <a:endParaRPr lang="en-US" altLang="zh-CN" sz="2400" dirty="0">
              <a:solidFill>
                <a:srgbClr val="000000"/>
              </a:solidFill>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2700"/>
              </a:lnSpc>
              <a:tabLst>
                <a:tab pos="3429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要想解决这个问题，可以使用</a:t>
            </a:r>
            <a:r>
              <a:rPr lang="en-US" altLang="zh-CN" sz="2400" dirty="0">
                <a:solidFill>
                  <a:srgbClr val="FF0000"/>
                </a:solidFill>
                <a:cs typeface="+mn-ea"/>
                <a:sym typeface="+mn-lt"/>
              </a:rPr>
              <a:t>常规蒙特卡罗</a:t>
            </a:r>
            <a:r>
              <a:rPr lang="en-US" altLang="zh-CN" sz="2400" b="1" dirty="0">
                <a:solidFill>
                  <a:srgbClr val="FF0000"/>
                </a:solidFill>
                <a:cs typeface="+mn-ea"/>
                <a:sym typeface="+mn-lt"/>
              </a:rPr>
              <a:t>MCMC</a:t>
            </a:r>
            <a:r>
              <a:rPr lang="en-US" altLang="zh-CN" sz="2400" dirty="0">
                <a:solidFill>
                  <a:srgbClr val="FF0000"/>
                </a:solidFill>
                <a:cs typeface="+mn-ea"/>
                <a:sym typeface="+mn-lt"/>
              </a:rPr>
              <a:t>采样估计</a:t>
            </a:r>
            <a:r>
              <a:rPr lang="en-US" altLang="zh-CN" sz="2400" dirty="0">
                <a:solidFill>
                  <a:srgbClr val="000000"/>
                </a:solidFill>
                <a:cs typeface="+mn-ea"/>
                <a:sym typeface="+mn-lt"/>
              </a:rPr>
              <a:t>，但算法进行迭代计算求近似解，但即使这样处理，迭代次数也仍然非常多。于是，人们提出了</a:t>
            </a:r>
            <a:r>
              <a:rPr lang="en-US" altLang="zh-CN" sz="2400" dirty="0">
                <a:solidFill>
                  <a:srgbClr val="FF0000"/>
                </a:solidFill>
                <a:cs typeface="+mn-ea"/>
                <a:sym typeface="+mn-lt"/>
              </a:rPr>
              <a:t>对比散度算法</a:t>
            </a:r>
            <a:endParaRPr lang="en-US" altLang="zh-CN" sz="2400" dirty="0">
              <a:solidFill>
                <a:srgbClr val="FF0000"/>
              </a:solidFill>
              <a:cs typeface="+mn-ea"/>
              <a:sym typeface="+mn-lt"/>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35301" y="893625"/>
            <a:ext cx="998307" cy="381033"/>
          </a:xfrm>
          <a:prstGeom prst="rect">
            <a:avLst/>
          </a:prstGeom>
        </p:spPr>
      </p:pic>
      <p:sp>
        <p:nvSpPr>
          <p:cNvPr id="4" name="TextBox 1"/>
          <p:cNvSpPr txBox="1"/>
          <p:nvPr/>
        </p:nvSpPr>
        <p:spPr>
          <a:xfrm>
            <a:off x="1047228" y="160917"/>
            <a:ext cx="3231654" cy="533479"/>
          </a:xfrm>
          <a:prstGeom prst="rect">
            <a:avLst/>
          </a:prstGeom>
          <a:noFill/>
        </p:spPr>
        <p:txBody>
          <a:bodyPr wrap="none" lIns="0" tIns="0" rIns="0" rtlCol="0">
            <a:spAutoFit/>
          </a:bodyPr>
          <a:lstStyle/>
          <a:p>
            <a:pPr>
              <a:lnSpc>
                <a:spcPts val="3800"/>
              </a:lnSpc>
              <a:tabLst>
                <a:tab pos="342900" algn="l"/>
                <a:tab pos="457200" algn="l"/>
              </a:tabLst>
            </a:pPr>
            <a:r>
              <a:rPr lang="zh-CN" altLang="en-US" sz="3600" b="1" dirty="0">
                <a:solidFill>
                  <a:srgbClr val="0E00DC"/>
                </a:solidFill>
                <a:cs typeface="+mn-ea"/>
                <a:sym typeface="+mn-lt"/>
              </a:rPr>
              <a:t>受限玻尔兹曼机</a:t>
            </a:r>
            <a:endParaRPr lang="en-US" altLang="zh-CN" sz="3600" dirty="0">
              <a:solidFill>
                <a:srgbClr val="0E00DC"/>
              </a:solidFill>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1524000" y="2244851"/>
            <a:ext cx="9144000" cy="2087880"/>
          </a:xfrm>
          <a:custGeom>
            <a:avLst/>
            <a:gdLst>
              <a:gd name="connsiteX0" fmla="*/ 0 w 9144000"/>
              <a:gd name="connsiteY0" fmla="*/ 2087880 h 2087880"/>
              <a:gd name="connsiteX1" fmla="*/ 9144000 w 9144000"/>
              <a:gd name="connsiteY1" fmla="*/ 2087880 h 2087880"/>
              <a:gd name="connsiteX2" fmla="*/ 9144000 w 9144000"/>
              <a:gd name="connsiteY2" fmla="*/ 0 h 2087880"/>
              <a:gd name="connsiteX3" fmla="*/ 0 w 9144000"/>
              <a:gd name="connsiteY3" fmla="*/ 0 h 2087880"/>
              <a:gd name="connsiteX4" fmla="*/ 0 w 9144000"/>
              <a:gd name="connsiteY4" fmla="*/ 2087880 h 20878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087880">
                <a:moveTo>
                  <a:pt x="0" y="2087880"/>
                </a:moveTo>
                <a:lnTo>
                  <a:pt x="9144000" y="2087880"/>
                </a:lnTo>
                <a:lnTo>
                  <a:pt x="9144000" y="0"/>
                </a:lnTo>
                <a:lnTo>
                  <a:pt x="0" y="0"/>
                </a:lnTo>
                <a:lnTo>
                  <a:pt x="0" y="2087880"/>
                </a:lnTo>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Freeform 3"/>
          <p:cNvSpPr/>
          <p:nvPr/>
        </p:nvSpPr>
        <p:spPr>
          <a:xfrm>
            <a:off x="1524000" y="1757171"/>
            <a:ext cx="2936748" cy="487680"/>
          </a:xfrm>
          <a:custGeom>
            <a:avLst/>
            <a:gdLst>
              <a:gd name="connsiteX0" fmla="*/ 209715 w 2936748"/>
              <a:gd name="connsiteY0" fmla="*/ 0 h 487680"/>
              <a:gd name="connsiteX1" fmla="*/ 2726308 w 2936748"/>
              <a:gd name="connsiteY1" fmla="*/ 0 h 487680"/>
              <a:gd name="connsiteX2" fmla="*/ 2936748 w 2936748"/>
              <a:gd name="connsiteY2" fmla="*/ 487679 h 487680"/>
              <a:gd name="connsiteX3" fmla="*/ 0 w 2936748"/>
              <a:gd name="connsiteY3" fmla="*/ 487679 h 487680"/>
              <a:gd name="connsiteX4" fmla="*/ 209715 w 2936748"/>
              <a:gd name="connsiteY4" fmla="*/ 0 h 4876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36748" h="487680">
                <a:moveTo>
                  <a:pt x="209715" y="0"/>
                </a:moveTo>
                <a:lnTo>
                  <a:pt x="2726308" y="0"/>
                </a:lnTo>
                <a:lnTo>
                  <a:pt x="2936748" y="487679"/>
                </a:lnTo>
                <a:lnTo>
                  <a:pt x="0" y="487679"/>
                </a:lnTo>
                <a:lnTo>
                  <a:pt x="209715" y="0"/>
                </a:lnTo>
              </a:path>
            </a:pathLst>
          </a:custGeom>
          <a:solidFill>
            <a:srgbClr val="D5EE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Box 1"/>
          <p:cNvSpPr txBox="1"/>
          <p:nvPr/>
        </p:nvSpPr>
        <p:spPr>
          <a:xfrm>
            <a:off x="1524000" y="3144178"/>
            <a:ext cx="9144000" cy="596638"/>
          </a:xfrm>
          <a:prstGeom prst="rect">
            <a:avLst/>
          </a:prstGeom>
          <a:noFill/>
        </p:spPr>
        <p:txBody>
          <a:bodyPr wrap="square" lIns="0" tIns="0" rIns="0" rtlCol="0">
            <a:spAutoFit/>
          </a:bodyPr>
          <a:lstStyle/>
          <a:p>
            <a:pPr algn="ctr">
              <a:lnSpc>
                <a:spcPts val="4200"/>
              </a:lnSpc>
            </a:pPr>
            <a:r>
              <a:rPr lang="en-US" altLang="zh-CN" sz="4800" b="1" dirty="0" err="1">
                <a:solidFill>
                  <a:srgbClr val="0308DC"/>
                </a:solidFill>
                <a:cs typeface="+mn-ea"/>
                <a:sym typeface="+mn-lt"/>
              </a:rPr>
              <a:t>Hopfield神经网络</a:t>
            </a:r>
            <a:endParaRPr lang="en-US" altLang="zh-CN" sz="4800" b="1" dirty="0">
              <a:solidFill>
                <a:srgbClr val="0308DC"/>
              </a:solidFill>
              <a:cs typeface="+mn-ea"/>
              <a:sym typeface="+mn-lt"/>
            </a:endParaRPr>
          </a:p>
        </p:txBody>
      </p:sp>
      <p:sp>
        <p:nvSpPr>
          <p:cNvPr id="3" name="矩形 2"/>
          <p:cNvSpPr/>
          <p:nvPr/>
        </p:nvSpPr>
        <p:spPr>
          <a:xfrm>
            <a:off x="2463222" y="1757171"/>
            <a:ext cx="1058303" cy="523220"/>
          </a:xfrm>
          <a:prstGeom prst="rect">
            <a:avLst/>
          </a:prstGeom>
        </p:spPr>
        <p:txBody>
          <a:bodyPr wrap="none">
            <a:spAutoFit/>
          </a:bodyPr>
          <a:lstStyle/>
          <a:p>
            <a:r>
              <a:rPr lang="en-US" altLang="zh-CN" sz="2800" b="1" dirty="0">
                <a:solidFill>
                  <a:srgbClr val="0308DC"/>
                </a:solidFill>
                <a:cs typeface="+mn-ea"/>
                <a:sym typeface="+mn-lt"/>
              </a:rPr>
              <a:t>10.1 </a:t>
            </a:r>
            <a:endParaRPr lang="zh-CN" altLang="en-US" sz="2800" dirty="0">
              <a:solidFill>
                <a:srgbClr val="0308DC"/>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1156619" y="160510"/>
            <a:ext cx="2769989" cy="507831"/>
          </a:xfrm>
          <a:prstGeom prst="rect">
            <a:avLst/>
          </a:prstGeom>
          <a:noFill/>
        </p:spPr>
        <p:txBody>
          <a:bodyPr wrap="none" lIns="0" tIns="0" rIns="0" rtlCol="0">
            <a:spAutoFit/>
          </a:bodyPr>
          <a:lstStyle/>
          <a:p>
            <a:pPr>
              <a:lnSpc>
                <a:spcPts val="3600"/>
              </a:lnSpc>
              <a:tabLst>
                <a:tab pos="457200" algn="l"/>
                <a:tab pos="736600" algn="l"/>
                <a:tab pos="914400" algn="l"/>
              </a:tabLst>
            </a:pPr>
            <a:r>
              <a:rPr lang="en-US" altLang="zh-CN" sz="3600" dirty="0" err="1">
                <a:solidFill>
                  <a:srgbClr val="0E00DC"/>
                </a:solidFill>
                <a:cs typeface="+mn-ea"/>
                <a:sym typeface="+mn-lt"/>
              </a:rPr>
              <a:t>对比散度算法</a:t>
            </a:r>
            <a:endParaRPr lang="en-US" altLang="zh-CN" sz="3600" dirty="0">
              <a:solidFill>
                <a:srgbClr val="0E00DC"/>
              </a:solidFill>
              <a:cs typeface="+mn-ea"/>
              <a:sym typeface="+mn-lt"/>
            </a:endParaRPr>
          </a:p>
        </p:txBody>
      </p:sp>
      <p:pic>
        <p:nvPicPr>
          <p:cNvPr id="2" name="图片 1"/>
          <p:cNvPicPr>
            <a:picLocks noChangeAspect="1"/>
          </p:cNvPicPr>
          <p:nvPr/>
        </p:nvPicPr>
        <p:blipFill>
          <a:blip r:embed="rId1"/>
          <a:stretch>
            <a:fillRect/>
          </a:stretch>
        </p:blipFill>
        <p:spPr>
          <a:xfrm>
            <a:off x="6393366" y="2149048"/>
            <a:ext cx="4920012" cy="3228975"/>
          </a:xfrm>
          <a:prstGeom prst="rect">
            <a:avLst/>
          </a:prstGeom>
        </p:spPr>
      </p:pic>
      <p:sp>
        <p:nvSpPr>
          <p:cNvPr id="9" name="文本框 8"/>
          <p:cNvSpPr txBox="1"/>
          <p:nvPr/>
        </p:nvSpPr>
        <p:spPr>
          <a:xfrm>
            <a:off x="509702" y="1545982"/>
            <a:ext cx="5288932" cy="4524315"/>
          </a:xfrm>
          <a:prstGeom prst="rect">
            <a:avLst/>
          </a:prstGeom>
          <a:noFill/>
        </p:spPr>
        <p:txBody>
          <a:bodyPr wrap="square">
            <a:spAutoFit/>
          </a:bodyPr>
          <a:lstStyle/>
          <a:p>
            <a:r>
              <a:rPr lang="en-US" altLang="zh-CN" sz="2400" dirty="0"/>
              <a:t>RBM</a:t>
            </a:r>
            <a:r>
              <a:rPr lang="zh-CN" altLang="en-US" sz="2400" dirty="0"/>
              <a:t>的对比散度算法主要步骤：</a:t>
            </a:r>
            <a:endParaRPr lang="en-US" altLang="zh-CN" sz="2400" dirty="0"/>
          </a:p>
          <a:p>
            <a:pPr marL="457200" indent="-457200">
              <a:buAutoNum type="arabicPeriod"/>
            </a:pPr>
            <a:r>
              <a:rPr lang="zh-CN" altLang="en-US" sz="2400" dirty="0"/>
              <a:t>根据训练集中样本点设置可视层神经元 </a:t>
            </a:r>
            <a:r>
              <a:rPr lang="en-US" altLang="zh-CN" sz="2400" dirty="0"/>
              <a:t>v </a:t>
            </a:r>
            <a:r>
              <a:rPr lang="zh-CN" altLang="en-US" sz="2400" dirty="0"/>
              <a:t>激活状态，计算所有隐藏层神经元状态；</a:t>
            </a:r>
            <a:endParaRPr lang="en-US" altLang="zh-CN" sz="2400" dirty="0"/>
          </a:p>
          <a:p>
            <a:pPr marL="457200" indent="-457200">
              <a:buAutoNum type="arabicPeriod"/>
            </a:pPr>
            <a:r>
              <a:rPr lang="zh-CN" altLang="en-US" sz="2400" dirty="0"/>
              <a:t>在隐藏层各神经元的状态 </a:t>
            </a:r>
            <a:r>
              <a:rPr lang="en-US" altLang="zh-CN" sz="2400" dirty="0"/>
              <a:t>h </a:t>
            </a:r>
            <a:r>
              <a:rPr lang="zh-CN" altLang="en-US" sz="2400" dirty="0"/>
              <a:t>确定之后，计算在隐藏层确定的情况下，所有可视层神经元的状态，从而产生可视层的一个重构 </a:t>
            </a:r>
            <a:r>
              <a:rPr lang="en-US" altLang="zh-CN" sz="2400" dirty="0"/>
              <a:t>v∗ </a:t>
            </a:r>
            <a:r>
              <a:rPr lang="zh-CN" altLang="en-US" sz="2400" dirty="0"/>
              <a:t>；</a:t>
            </a:r>
            <a:endParaRPr lang="en-US" altLang="zh-CN" sz="2400" dirty="0"/>
          </a:p>
          <a:p>
            <a:pPr marL="457200" indent="-457200">
              <a:buAutoNum type="arabicPeriod"/>
            </a:pPr>
            <a:r>
              <a:rPr lang="zh-CN" altLang="en-US" sz="2400" dirty="0"/>
              <a:t>在训练中，可以利用可视层的状态与重构可视层的状态的误差来调整</a:t>
            </a:r>
            <a:r>
              <a:rPr lang="en-US" altLang="zh-CN" sz="2400" dirty="0"/>
              <a:t>RBM</a:t>
            </a:r>
            <a:r>
              <a:rPr lang="zh-CN" altLang="en-US" sz="2400" dirty="0"/>
              <a:t>的参数，从而使得 </a:t>
            </a:r>
            <a:r>
              <a:rPr lang="en-US" altLang="zh-CN" sz="2400" dirty="0"/>
              <a:t>v </a:t>
            </a:r>
            <a:r>
              <a:rPr lang="zh-CN" altLang="en-US" sz="2400" dirty="0"/>
              <a:t>和 </a:t>
            </a:r>
            <a:r>
              <a:rPr lang="en-US" altLang="zh-CN" sz="2400" dirty="0"/>
              <a:t>v∗ </a:t>
            </a:r>
            <a:r>
              <a:rPr lang="zh-CN" altLang="en-US" sz="2400" dirty="0"/>
              <a:t>的重构误差尽可能减小。</a:t>
            </a:r>
            <a:endParaRPr lang="zh-CN" altLang="en-US"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982682" y="262516"/>
            <a:ext cx="10495727" cy="507831"/>
          </a:xfrm>
          <a:prstGeom prst="rect">
            <a:avLst/>
          </a:prstGeom>
          <a:noFill/>
        </p:spPr>
        <p:txBody>
          <a:bodyPr wrap="square" lIns="0" tIns="0" rIns="0" rtlCol="0">
            <a:spAutoFit/>
          </a:bodyPr>
          <a:lstStyle/>
          <a:p>
            <a:pPr>
              <a:lnSpc>
                <a:spcPts val="3600"/>
              </a:lnSpc>
              <a:tabLst>
                <a:tab pos="342900" algn="l"/>
                <a:tab pos="457200" algn="l"/>
                <a:tab pos="800100" algn="l"/>
                <a:tab pos="914400" algn="l"/>
              </a:tabLst>
            </a:pPr>
            <a:r>
              <a:rPr lang="en-US" altLang="zh-CN" sz="3600" dirty="0" err="1">
                <a:solidFill>
                  <a:srgbClr val="0E00DC"/>
                </a:solidFill>
                <a:cs typeface="+mn-ea"/>
                <a:sym typeface="+mn-lt"/>
              </a:rPr>
              <a:t>对比散度算法</a:t>
            </a:r>
            <a:endParaRPr lang="en-US" altLang="zh-CN" sz="2400" dirty="0">
              <a:solidFill>
                <a:srgbClr val="000000"/>
              </a:solidFill>
              <a:cs typeface="+mn-ea"/>
              <a:sym typeface="+mn-lt"/>
            </a:endParaRPr>
          </a:p>
        </p:txBody>
      </p:sp>
      <p:pic>
        <p:nvPicPr>
          <p:cNvPr id="2" name="图片 1"/>
          <p:cNvPicPr>
            <a:picLocks noChangeAspect="1"/>
          </p:cNvPicPr>
          <p:nvPr/>
        </p:nvPicPr>
        <p:blipFill>
          <a:blip r:embed="rId1"/>
          <a:stretch>
            <a:fillRect/>
          </a:stretch>
        </p:blipFill>
        <p:spPr>
          <a:xfrm>
            <a:off x="1884338" y="868137"/>
            <a:ext cx="7206818" cy="59436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1524000" y="2244851"/>
            <a:ext cx="9144000" cy="2087880"/>
          </a:xfrm>
          <a:custGeom>
            <a:avLst/>
            <a:gdLst>
              <a:gd name="connsiteX0" fmla="*/ 0 w 9144000"/>
              <a:gd name="connsiteY0" fmla="*/ 2087880 h 2087880"/>
              <a:gd name="connsiteX1" fmla="*/ 9144000 w 9144000"/>
              <a:gd name="connsiteY1" fmla="*/ 2087880 h 2087880"/>
              <a:gd name="connsiteX2" fmla="*/ 9144000 w 9144000"/>
              <a:gd name="connsiteY2" fmla="*/ 0 h 2087880"/>
              <a:gd name="connsiteX3" fmla="*/ 0 w 9144000"/>
              <a:gd name="connsiteY3" fmla="*/ 0 h 2087880"/>
              <a:gd name="connsiteX4" fmla="*/ 0 w 9144000"/>
              <a:gd name="connsiteY4" fmla="*/ 2087880 h 20878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087880">
                <a:moveTo>
                  <a:pt x="0" y="2087880"/>
                </a:moveTo>
                <a:lnTo>
                  <a:pt x="9144000" y="2087880"/>
                </a:lnTo>
                <a:lnTo>
                  <a:pt x="9144000" y="0"/>
                </a:lnTo>
                <a:lnTo>
                  <a:pt x="0" y="0"/>
                </a:lnTo>
                <a:lnTo>
                  <a:pt x="0" y="2087880"/>
                </a:lnTo>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Freeform 3"/>
          <p:cNvSpPr/>
          <p:nvPr/>
        </p:nvSpPr>
        <p:spPr>
          <a:xfrm>
            <a:off x="1523999" y="1757171"/>
            <a:ext cx="2936748" cy="487680"/>
          </a:xfrm>
          <a:custGeom>
            <a:avLst/>
            <a:gdLst>
              <a:gd name="connsiteX0" fmla="*/ 209715 w 2936748"/>
              <a:gd name="connsiteY0" fmla="*/ 0 h 487680"/>
              <a:gd name="connsiteX1" fmla="*/ 2726308 w 2936748"/>
              <a:gd name="connsiteY1" fmla="*/ 0 h 487680"/>
              <a:gd name="connsiteX2" fmla="*/ 2936748 w 2936748"/>
              <a:gd name="connsiteY2" fmla="*/ 487679 h 487680"/>
              <a:gd name="connsiteX3" fmla="*/ 0 w 2936748"/>
              <a:gd name="connsiteY3" fmla="*/ 487679 h 487680"/>
              <a:gd name="connsiteX4" fmla="*/ 209715 w 2936748"/>
              <a:gd name="connsiteY4" fmla="*/ 0 h 4876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36748" h="487680">
                <a:moveTo>
                  <a:pt x="209715" y="0"/>
                </a:moveTo>
                <a:lnTo>
                  <a:pt x="2726308" y="0"/>
                </a:lnTo>
                <a:lnTo>
                  <a:pt x="2936748" y="487679"/>
                </a:lnTo>
                <a:lnTo>
                  <a:pt x="0" y="487679"/>
                </a:lnTo>
                <a:lnTo>
                  <a:pt x="209715" y="0"/>
                </a:lnTo>
              </a:path>
            </a:pathLst>
          </a:custGeom>
          <a:solidFill>
            <a:srgbClr val="D5EE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1"/>
          <p:cNvSpPr txBox="1"/>
          <p:nvPr/>
        </p:nvSpPr>
        <p:spPr>
          <a:xfrm>
            <a:off x="1524000" y="3144178"/>
            <a:ext cx="9144000" cy="596638"/>
          </a:xfrm>
          <a:prstGeom prst="rect">
            <a:avLst/>
          </a:prstGeom>
          <a:noFill/>
        </p:spPr>
        <p:txBody>
          <a:bodyPr wrap="square" lIns="0" tIns="0" rIns="0" rtlCol="0">
            <a:spAutoFit/>
          </a:bodyPr>
          <a:lstStyle/>
          <a:p>
            <a:pPr algn="ctr">
              <a:lnSpc>
                <a:spcPts val="4200"/>
              </a:lnSpc>
            </a:pPr>
            <a:r>
              <a:rPr lang="zh-CN" altLang="en-US" sz="4800" b="1" dirty="0">
                <a:solidFill>
                  <a:srgbClr val="0308DC"/>
                </a:solidFill>
                <a:cs typeface="+mn-ea"/>
                <a:sym typeface="+mn-lt"/>
              </a:rPr>
              <a:t>深度玻尔兹曼机</a:t>
            </a:r>
            <a:endParaRPr lang="en-US" altLang="zh-CN" sz="4800" b="1" dirty="0">
              <a:solidFill>
                <a:srgbClr val="0308DC"/>
              </a:solidFill>
              <a:cs typeface="+mn-ea"/>
              <a:sym typeface="+mn-lt"/>
            </a:endParaRPr>
          </a:p>
        </p:txBody>
      </p:sp>
      <p:sp>
        <p:nvSpPr>
          <p:cNvPr id="6" name="矩形 5"/>
          <p:cNvSpPr/>
          <p:nvPr/>
        </p:nvSpPr>
        <p:spPr>
          <a:xfrm>
            <a:off x="2463222" y="1757171"/>
            <a:ext cx="1058303" cy="523220"/>
          </a:xfrm>
          <a:prstGeom prst="rect">
            <a:avLst/>
          </a:prstGeom>
        </p:spPr>
        <p:txBody>
          <a:bodyPr wrap="none">
            <a:spAutoFit/>
          </a:bodyPr>
          <a:lstStyle/>
          <a:p>
            <a:r>
              <a:rPr lang="en-US" altLang="zh-CN" sz="2800" b="1" dirty="0">
                <a:solidFill>
                  <a:srgbClr val="0308DC"/>
                </a:solidFill>
                <a:cs typeface="+mn-ea"/>
                <a:sym typeface="+mn-lt"/>
              </a:rPr>
              <a:t>10.4 </a:t>
            </a:r>
            <a:endParaRPr lang="zh-CN" altLang="en-US" sz="2800" b="1" dirty="0">
              <a:solidFill>
                <a:srgbClr val="0308DC"/>
              </a:solidFill>
              <a:cs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1"/>
          <a:srcRect/>
          <a:stretch>
            <a:fillRect/>
          </a:stretch>
        </p:blipFill>
        <p:spPr bwMode="auto">
          <a:xfrm>
            <a:off x="2466192" y="4379442"/>
            <a:ext cx="7763726" cy="2380876"/>
          </a:xfrm>
          <a:prstGeom prst="rect">
            <a:avLst/>
          </a:prstGeom>
          <a:noFill/>
        </p:spPr>
      </p:pic>
      <p:sp>
        <p:nvSpPr>
          <p:cNvPr id="11" name="TextBox 1"/>
          <p:cNvSpPr txBox="1"/>
          <p:nvPr/>
        </p:nvSpPr>
        <p:spPr>
          <a:xfrm>
            <a:off x="1057986" y="179444"/>
            <a:ext cx="10796941" cy="507831"/>
          </a:xfrm>
          <a:prstGeom prst="rect">
            <a:avLst/>
          </a:prstGeom>
          <a:noFill/>
        </p:spPr>
        <p:txBody>
          <a:bodyPr wrap="square" lIns="0" tIns="0" rIns="0" rtlCol="0">
            <a:spAutoFit/>
          </a:bodyPr>
          <a:lstStyle/>
          <a:p>
            <a:pPr>
              <a:lnSpc>
                <a:spcPts val="3600"/>
              </a:lnSpc>
              <a:tabLst>
                <a:tab pos="342900" algn="l"/>
                <a:tab pos="457200" algn="l"/>
                <a:tab pos="736600" algn="l"/>
              </a:tabLst>
            </a:pPr>
            <a:r>
              <a:rPr lang="en-US" altLang="zh-CN" sz="3600" dirty="0" err="1">
                <a:solidFill>
                  <a:srgbClr val="0E00DC"/>
                </a:solidFill>
                <a:cs typeface="+mn-ea"/>
                <a:sym typeface="+mn-lt"/>
              </a:rPr>
              <a:t>深度玻尔兹曼机</a:t>
            </a:r>
            <a:endParaRPr lang="en-US" altLang="zh-CN" sz="3600" dirty="0">
              <a:solidFill>
                <a:srgbClr val="0E00DC"/>
              </a:solidFill>
              <a:cs typeface="+mn-ea"/>
              <a:sym typeface="+mn-lt"/>
            </a:endParaRPr>
          </a:p>
        </p:txBody>
      </p:sp>
      <p:sp>
        <p:nvSpPr>
          <p:cNvPr id="4" name="TextBox 1"/>
          <p:cNvSpPr txBox="1"/>
          <p:nvPr/>
        </p:nvSpPr>
        <p:spPr>
          <a:xfrm>
            <a:off x="847984" y="861527"/>
            <a:ext cx="10796941" cy="3354765"/>
          </a:xfrm>
          <a:prstGeom prst="rect">
            <a:avLst/>
          </a:prstGeom>
          <a:noFill/>
        </p:spPr>
        <p:txBody>
          <a:bodyPr wrap="square" lIns="0" tIns="0" rIns="0" rtlCol="0">
            <a:spAutoFit/>
          </a:bodyPr>
          <a:lstStyle/>
          <a:p>
            <a:pPr>
              <a:lnSpc>
                <a:spcPts val="1000"/>
              </a:lnSpc>
            </a:pPr>
            <a:endParaRPr lang="en-US" altLang="zh-CN" dirty="0">
              <a:cs typeface="+mn-ea"/>
              <a:sym typeface="+mn-lt"/>
            </a:endParaRPr>
          </a:p>
          <a:p>
            <a:pPr>
              <a:lnSpc>
                <a:spcPts val="2700"/>
              </a:lnSpc>
              <a:tabLst>
                <a:tab pos="342900" algn="l"/>
                <a:tab pos="457200" algn="l"/>
                <a:tab pos="736600" algn="l"/>
              </a:tabLst>
            </a:pPr>
            <a:r>
              <a:rPr lang="en-US" altLang="zh-CN" sz="2400" dirty="0">
                <a:solidFill>
                  <a:srgbClr val="000000"/>
                </a:solidFill>
                <a:cs typeface="+mn-ea"/>
                <a:sym typeface="+mn-lt"/>
              </a:rPr>
              <a:t>❑ </a:t>
            </a:r>
            <a:r>
              <a:rPr lang="en-US" altLang="zh-CN" sz="2400" dirty="0" err="1">
                <a:solidFill>
                  <a:srgbClr val="000000"/>
                </a:solidFill>
                <a:cs typeface="+mn-ea"/>
                <a:sym typeface="+mn-lt"/>
              </a:rPr>
              <a:t>由受限玻尔兹曼机堆叠组成</a:t>
            </a:r>
            <a:endParaRPr lang="en-US" altLang="zh-CN" sz="2400" dirty="0">
              <a:solidFill>
                <a:srgbClr val="000000"/>
              </a:solidFill>
              <a:cs typeface="+mn-ea"/>
              <a:sym typeface="+mn-lt"/>
            </a:endParaRPr>
          </a:p>
          <a:p>
            <a:pPr>
              <a:lnSpc>
                <a:spcPts val="2700"/>
              </a:lnSpc>
              <a:tabLst>
                <a:tab pos="342900" algn="l"/>
                <a:tab pos="457200" algn="l"/>
                <a:tab pos="736600" algn="l"/>
              </a:tabLst>
            </a:pPr>
            <a:endParaRPr lang="en-US" altLang="zh-CN" sz="2400" dirty="0">
              <a:solidFill>
                <a:srgbClr val="000000"/>
              </a:solidFill>
              <a:cs typeface="+mn-ea"/>
              <a:sym typeface="+mn-lt"/>
            </a:endParaRPr>
          </a:p>
          <a:p>
            <a:pPr>
              <a:lnSpc>
                <a:spcPts val="2700"/>
              </a:lnSpc>
              <a:tabLst>
                <a:tab pos="342900" algn="l"/>
                <a:tab pos="457200" algn="l"/>
                <a:tab pos="7366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深度玻尔兹曼机采用与多层神经网络不同的训练方法，在训练时采用对比散度算法，</a:t>
            </a:r>
            <a:r>
              <a:rPr lang="en-US" altLang="zh-CN" sz="2400" dirty="0" err="1">
                <a:solidFill>
                  <a:srgbClr val="FF0000"/>
                </a:solidFill>
                <a:cs typeface="+mn-ea"/>
                <a:sym typeface="+mn-lt"/>
              </a:rPr>
              <a:t>逐层来调整连接权重和偏置</a:t>
            </a:r>
            <a:endParaRPr lang="en-US" altLang="zh-CN" sz="2400" dirty="0">
              <a:solidFill>
                <a:srgbClr val="FF0000"/>
              </a:solidFill>
              <a:cs typeface="+mn-ea"/>
              <a:sym typeface="+mn-lt"/>
            </a:endParaRPr>
          </a:p>
          <a:p>
            <a:pPr>
              <a:lnSpc>
                <a:spcPts val="1000"/>
              </a:lnSpc>
            </a:pPr>
            <a:endParaRPr lang="en-US" altLang="zh-CN" dirty="0">
              <a:cs typeface="+mn-ea"/>
              <a:sym typeface="+mn-lt"/>
            </a:endParaRPr>
          </a:p>
          <a:p>
            <a:pPr>
              <a:lnSpc>
                <a:spcPts val="2900"/>
              </a:lnSpc>
              <a:tabLst>
                <a:tab pos="342900" algn="l"/>
                <a:tab pos="457200" algn="l"/>
                <a:tab pos="7366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具体做法：</a:t>
            </a:r>
            <a:endParaRPr lang="en-US" altLang="zh-CN" sz="2400" dirty="0">
              <a:solidFill>
                <a:srgbClr val="000000"/>
              </a:solidFill>
              <a:cs typeface="+mn-ea"/>
              <a:sym typeface="+mn-lt"/>
            </a:endParaRPr>
          </a:p>
          <a:p>
            <a:pPr>
              <a:lnSpc>
                <a:spcPts val="1000"/>
              </a:lnSpc>
            </a:pPr>
            <a:endParaRPr lang="en-US" altLang="zh-CN" dirty="0">
              <a:cs typeface="+mn-ea"/>
              <a:sym typeface="+mn-lt"/>
            </a:endParaRPr>
          </a:p>
          <a:p>
            <a:pPr>
              <a:lnSpc>
                <a:spcPts val="2400"/>
              </a:lnSpc>
              <a:tabLst>
                <a:tab pos="342900" algn="l"/>
                <a:tab pos="457200" algn="l"/>
                <a:tab pos="7366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err="1">
                <a:solidFill>
                  <a:srgbClr val="000000"/>
                </a:solidFill>
                <a:cs typeface="+mn-ea"/>
                <a:sym typeface="+mn-lt"/>
              </a:rPr>
              <a:t>首先训练输入层和隐藏层之间的参数，把训练后得到的参数作为下一层的输入</a:t>
            </a:r>
            <a:endParaRPr lang="en-US" altLang="zh-CN" sz="2005" dirty="0">
              <a:solidFill>
                <a:srgbClr val="000000"/>
              </a:solidFill>
              <a:cs typeface="+mn-ea"/>
              <a:sym typeface="+mn-lt"/>
            </a:endParaRPr>
          </a:p>
          <a:p>
            <a:pPr>
              <a:lnSpc>
                <a:spcPts val="1000"/>
              </a:lnSpc>
            </a:pPr>
            <a:endParaRPr lang="en-US" altLang="zh-CN" dirty="0">
              <a:cs typeface="+mn-ea"/>
              <a:sym typeface="+mn-lt"/>
            </a:endParaRPr>
          </a:p>
          <a:p>
            <a:pPr>
              <a:lnSpc>
                <a:spcPts val="2400"/>
              </a:lnSpc>
              <a:tabLst>
                <a:tab pos="342900" algn="l"/>
                <a:tab pos="457200" algn="l"/>
                <a:tab pos="7366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再调整该层与下一个隐藏层之间的参数</a:t>
            </a:r>
            <a:endParaRPr lang="en-US" altLang="zh-CN" sz="2005" dirty="0">
              <a:solidFill>
                <a:srgbClr val="000000"/>
              </a:solidFill>
              <a:cs typeface="+mn-ea"/>
              <a:sym typeface="+mn-lt"/>
            </a:endParaRPr>
          </a:p>
          <a:p>
            <a:pPr>
              <a:lnSpc>
                <a:spcPts val="1000"/>
              </a:lnSpc>
            </a:pPr>
            <a:endParaRPr lang="en-US" altLang="zh-CN" dirty="0">
              <a:cs typeface="+mn-ea"/>
              <a:sym typeface="+mn-lt"/>
            </a:endParaRPr>
          </a:p>
          <a:p>
            <a:pPr>
              <a:lnSpc>
                <a:spcPts val="2300"/>
              </a:lnSpc>
              <a:tabLst>
                <a:tab pos="342900" algn="l"/>
                <a:tab pos="457200" algn="l"/>
                <a:tab pos="7366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然后逐次迭代，完成多层网络的训练</a:t>
            </a:r>
            <a:endParaRPr lang="en-US" altLang="zh-CN" sz="2005" dirty="0">
              <a:solidFill>
                <a:srgbClr val="000000"/>
              </a:solidFill>
              <a:cs typeface="+mn-ea"/>
              <a:sym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832074" y="114898"/>
            <a:ext cx="10355878" cy="507831"/>
          </a:xfrm>
          <a:prstGeom prst="rect">
            <a:avLst/>
          </a:prstGeom>
          <a:noFill/>
        </p:spPr>
        <p:txBody>
          <a:bodyPr wrap="square" lIns="0" tIns="0" rIns="0" rtlCol="0">
            <a:spAutoFit/>
          </a:bodyPr>
          <a:lstStyle/>
          <a:p>
            <a:pPr>
              <a:lnSpc>
                <a:spcPts val="3600"/>
              </a:lnSpc>
              <a:tabLst>
                <a:tab pos="342900" algn="l"/>
                <a:tab pos="457200" algn="l"/>
                <a:tab pos="736600" algn="l"/>
              </a:tabLst>
            </a:pPr>
            <a:r>
              <a:rPr lang="en-US" altLang="zh-CN" sz="3600" dirty="0" err="1">
                <a:solidFill>
                  <a:srgbClr val="0E00DC"/>
                </a:solidFill>
                <a:cs typeface="+mn-ea"/>
                <a:sym typeface="+mn-lt"/>
              </a:rPr>
              <a:t>深度玻尔兹曼机</a:t>
            </a:r>
            <a:endParaRPr lang="en-US" altLang="zh-CN" sz="3600" dirty="0">
              <a:solidFill>
                <a:srgbClr val="0E00DC"/>
              </a:solidFill>
              <a:cs typeface="+mn-ea"/>
              <a:sym typeface="+mn-lt"/>
            </a:endParaRPr>
          </a:p>
        </p:txBody>
      </p:sp>
      <p:sp>
        <p:nvSpPr>
          <p:cNvPr id="3" name="TextBox 1"/>
          <p:cNvSpPr txBox="1"/>
          <p:nvPr/>
        </p:nvSpPr>
        <p:spPr>
          <a:xfrm>
            <a:off x="832074" y="1085742"/>
            <a:ext cx="10355878" cy="4770537"/>
          </a:xfrm>
          <a:prstGeom prst="rect">
            <a:avLst/>
          </a:prstGeom>
          <a:noFill/>
        </p:spPr>
        <p:txBody>
          <a:bodyPr wrap="square" lIns="0" tIns="0" rIns="0" rtlCol="0">
            <a:spAutoFit/>
          </a:bodyPr>
          <a:lstStyle/>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ct val="150000"/>
              </a:lnSpc>
              <a:tabLst>
                <a:tab pos="342900" algn="l"/>
                <a:tab pos="457200" algn="l"/>
                <a:tab pos="7366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err="1">
                <a:solidFill>
                  <a:srgbClr val="000000"/>
                </a:solidFill>
                <a:cs typeface="+mn-ea"/>
                <a:sym typeface="+mn-lt"/>
              </a:rPr>
              <a:t>深度玻尔兹曼机既可以当作</a:t>
            </a:r>
            <a:r>
              <a:rPr lang="en-US" altLang="zh-CN" sz="2800" dirty="0" err="1">
                <a:solidFill>
                  <a:srgbClr val="FF0000"/>
                </a:solidFill>
                <a:cs typeface="+mn-ea"/>
                <a:sym typeface="+mn-lt"/>
              </a:rPr>
              <a:t>生成模型</a:t>
            </a:r>
            <a:r>
              <a:rPr lang="en-US" altLang="zh-CN" sz="2800" dirty="0" err="1">
                <a:solidFill>
                  <a:srgbClr val="000000"/>
                </a:solidFill>
                <a:cs typeface="+mn-ea"/>
                <a:sym typeface="+mn-lt"/>
              </a:rPr>
              <a:t>，也可以当作</a:t>
            </a:r>
            <a:r>
              <a:rPr lang="en-US" altLang="zh-CN" sz="2800" dirty="0" err="1">
                <a:solidFill>
                  <a:srgbClr val="FF0000"/>
                </a:solidFill>
                <a:cs typeface="+mn-ea"/>
                <a:sym typeface="+mn-lt"/>
              </a:rPr>
              <a:t>判别模型</a:t>
            </a:r>
            <a:endParaRPr lang="en-US" altLang="zh-CN" sz="2800" dirty="0">
              <a:solidFill>
                <a:srgbClr val="FF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 pos="457200" algn="l"/>
                <a:tab pos="736600" algn="l"/>
              </a:tabLst>
            </a:pPr>
            <a:r>
              <a:rPr lang="en-US" altLang="zh-CN" sz="20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作为生成模型使用时，网络会</a:t>
            </a:r>
            <a:r>
              <a:rPr lang="en-US" altLang="zh-CN" sz="2400" dirty="0">
                <a:solidFill>
                  <a:srgbClr val="FF0000"/>
                </a:solidFill>
                <a:cs typeface="+mn-ea"/>
                <a:sym typeface="+mn-lt"/>
              </a:rPr>
              <a:t>按照某种概率分布生成训练数据</a:t>
            </a:r>
            <a:r>
              <a:rPr lang="en-US" altLang="zh-CN" sz="2400" dirty="0">
                <a:solidFill>
                  <a:srgbClr val="000000"/>
                </a:solidFill>
                <a:cs typeface="+mn-ea"/>
                <a:sym typeface="+mn-lt"/>
              </a:rPr>
              <a:t>。概率分布可根据训练样本导出，但是</a:t>
            </a:r>
            <a:r>
              <a:rPr lang="en-US" altLang="zh-CN" sz="2400" dirty="0">
                <a:solidFill>
                  <a:srgbClr val="FF0000"/>
                </a:solidFill>
                <a:cs typeface="+mn-ea"/>
                <a:sym typeface="+mn-lt"/>
              </a:rPr>
              <a:t>覆盖全部数据模式的概率分布很难导出</a:t>
            </a:r>
            <a:r>
              <a:rPr lang="en-US" altLang="zh-CN" sz="2400" dirty="0">
                <a:solidFill>
                  <a:srgbClr val="000000"/>
                </a:solidFill>
                <a:cs typeface="+mn-ea"/>
                <a:sym typeface="+mn-lt"/>
              </a:rPr>
              <a:t>，所以通常选择</a:t>
            </a:r>
            <a:r>
              <a:rPr lang="en-US" altLang="zh-CN" sz="2400" dirty="0">
                <a:solidFill>
                  <a:srgbClr val="FF0000"/>
                </a:solidFill>
                <a:cs typeface="+mn-ea"/>
                <a:sym typeface="+mn-lt"/>
              </a:rPr>
              <a:t>最大似然估计法训练参数，得到最能覆盖训练样本的概率分布</a:t>
            </a:r>
            <a:endParaRPr lang="en-US" altLang="zh-CN" sz="2400" dirty="0">
              <a:solidFill>
                <a:srgbClr val="FF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 pos="457200" algn="l"/>
                <a:tab pos="736600" algn="l"/>
              </a:tabLst>
            </a:pPr>
            <a:r>
              <a:rPr lang="en-US" altLang="zh-CN" sz="20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这种生成模型能够：</a:t>
            </a:r>
            <a:r>
              <a:rPr lang="en-US" altLang="zh-CN" sz="2400" dirty="0" err="1">
                <a:solidFill>
                  <a:srgbClr val="FF0000"/>
                </a:solidFill>
                <a:cs typeface="+mn-ea"/>
                <a:sym typeface="+mn-lt"/>
              </a:rPr>
              <a:t>去除输入数据中含有的噪声，得到新的数据，对输入数据压缩和特征表达</a:t>
            </a:r>
            <a:endParaRPr lang="en-US" altLang="zh-CN" sz="2400" dirty="0">
              <a:solidFill>
                <a:srgbClr val="FF0000"/>
              </a:solidFill>
              <a:cs typeface="+mn-ea"/>
              <a:sym typeface="+mn-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1"/>
          <a:srcRect/>
          <a:stretch>
            <a:fillRect/>
          </a:stretch>
        </p:blipFill>
        <p:spPr bwMode="auto">
          <a:xfrm>
            <a:off x="7150287" y="3475391"/>
            <a:ext cx="2515422" cy="3382809"/>
          </a:xfrm>
          <a:prstGeom prst="rect">
            <a:avLst/>
          </a:prstGeom>
          <a:noFill/>
        </p:spPr>
      </p:pic>
      <p:sp>
        <p:nvSpPr>
          <p:cNvPr id="11" name="TextBox 1"/>
          <p:cNvSpPr txBox="1"/>
          <p:nvPr/>
        </p:nvSpPr>
        <p:spPr>
          <a:xfrm>
            <a:off x="993439" y="194087"/>
            <a:ext cx="10431182" cy="507831"/>
          </a:xfrm>
          <a:prstGeom prst="rect">
            <a:avLst/>
          </a:prstGeom>
          <a:noFill/>
        </p:spPr>
        <p:txBody>
          <a:bodyPr wrap="square" lIns="0" tIns="0" rIns="0" rtlCol="0">
            <a:spAutoFit/>
          </a:bodyPr>
          <a:lstStyle/>
          <a:p>
            <a:pPr>
              <a:lnSpc>
                <a:spcPts val="3600"/>
              </a:lnSpc>
              <a:tabLst>
                <a:tab pos="342900" algn="l"/>
                <a:tab pos="457200" algn="l"/>
                <a:tab pos="736600" algn="l"/>
              </a:tabLst>
            </a:pPr>
            <a:r>
              <a:rPr lang="en-US" altLang="zh-CN" sz="3600" dirty="0" err="1">
                <a:solidFill>
                  <a:srgbClr val="0E00DC"/>
                </a:solidFill>
                <a:cs typeface="+mn-ea"/>
                <a:sym typeface="+mn-lt"/>
              </a:rPr>
              <a:t>深度玻尔兹曼机</a:t>
            </a:r>
            <a:endParaRPr lang="en-US" altLang="zh-CN" sz="3600" dirty="0">
              <a:solidFill>
                <a:srgbClr val="0E00DC"/>
              </a:solidFill>
              <a:cs typeface="+mn-ea"/>
              <a:sym typeface="+mn-lt"/>
            </a:endParaRPr>
          </a:p>
        </p:txBody>
      </p:sp>
      <p:sp>
        <p:nvSpPr>
          <p:cNvPr id="4" name="TextBox 1"/>
          <p:cNvSpPr txBox="1"/>
          <p:nvPr/>
        </p:nvSpPr>
        <p:spPr>
          <a:xfrm>
            <a:off x="993439" y="984310"/>
            <a:ext cx="10431182" cy="3008516"/>
          </a:xfrm>
          <a:prstGeom prst="rect">
            <a:avLst/>
          </a:prstGeom>
          <a:noFill/>
        </p:spPr>
        <p:txBody>
          <a:bodyPr wrap="square" lIns="0" tIns="0" rIns="0" rtlCol="0">
            <a:spAutoFit/>
          </a:bodyPr>
          <a:lstStyle/>
          <a:p>
            <a:pPr>
              <a:lnSpc>
                <a:spcPts val="3600"/>
              </a:lnSpc>
              <a:tabLst>
                <a:tab pos="342900" algn="l"/>
                <a:tab pos="457200" algn="l"/>
                <a:tab pos="7366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作为判别模型使用时，需要在模型</a:t>
            </a:r>
            <a:r>
              <a:rPr lang="en-US" altLang="zh-CN" sz="2400" dirty="0" err="1">
                <a:solidFill>
                  <a:srgbClr val="FF0000"/>
                </a:solidFill>
                <a:cs typeface="+mn-ea"/>
                <a:sym typeface="+mn-lt"/>
              </a:rPr>
              <a:t>顶层添加一层</a:t>
            </a:r>
            <a:r>
              <a:rPr lang="en-US" altLang="zh-CN" sz="2400" b="1" dirty="0" err="1">
                <a:solidFill>
                  <a:srgbClr val="FF0000"/>
                </a:solidFill>
                <a:cs typeface="+mn-ea"/>
                <a:sym typeface="+mn-lt"/>
              </a:rPr>
              <a:t>Softmax</a:t>
            </a:r>
            <a:r>
              <a:rPr lang="en-US" altLang="zh-CN" sz="2400" dirty="0" err="1">
                <a:solidFill>
                  <a:srgbClr val="FF0000"/>
                </a:solidFill>
                <a:cs typeface="+mn-ea"/>
                <a:sym typeface="+mn-lt"/>
              </a:rPr>
              <a:t>实现分类</a:t>
            </a:r>
            <a:endParaRPr lang="en-US" altLang="zh-CN" sz="2400" dirty="0">
              <a:solidFill>
                <a:srgbClr val="FF0000"/>
              </a:solidFill>
              <a:cs typeface="+mn-ea"/>
              <a:sym typeface="+mn-lt"/>
            </a:endParaRPr>
          </a:p>
          <a:p>
            <a:pPr>
              <a:lnSpc>
                <a:spcPts val="1000"/>
              </a:lnSpc>
            </a:pPr>
            <a:endParaRPr lang="en-US" altLang="zh-CN" dirty="0">
              <a:cs typeface="+mn-ea"/>
              <a:sym typeface="+mn-lt"/>
            </a:endParaRPr>
          </a:p>
          <a:p>
            <a:pPr>
              <a:lnSpc>
                <a:spcPts val="2500"/>
              </a:lnSpc>
              <a:tabLst>
                <a:tab pos="342900" algn="l"/>
                <a:tab pos="457200" algn="l"/>
                <a:tab pos="7366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err="1">
                <a:solidFill>
                  <a:srgbClr val="000000"/>
                </a:solidFill>
                <a:cs typeface="+mn-ea"/>
                <a:sym typeface="+mn-lt"/>
              </a:rPr>
              <a:t>进行分类时，需要</a:t>
            </a:r>
            <a:r>
              <a:rPr lang="en-US" altLang="zh-CN" sz="2005" dirty="0" err="1">
                <a:solidFill>
                  <a:srgbClr val="FF0000"/>
                </a:solidFill>
                <a:cs typeface="+mn-ea"/>
                <a:sym typeface="+mn-lt"/>
              </a:rPr>
              <a:t>同时提供训练样本和期望输出</a:t>
            </a:r>
            <a:r>
              <a:rPr lang="en-US" altLang="zh-CN" sz="2005" dirty="0" err="1">
                <a:solidFill>
                  <a:srgbClr val="000000"/>
                </a:solidFill>
                <a:cs typeface="+mn-ea"/>
                <a:sym typeface="+mn-lt"/>
              </a:rPr>
              <a:t>，在最顶层级联一个</a:t>
            </a:r>
            <a:r>
              <a:rPr lang="en-US" altLang="zh-CN" sz="2005" dirty="0">
                <a:solidFill>
                  <a:srgbClr val="000000"/>
                </a:solidFill>
                <a:cs typeface="+mn-ea"/>
                <a:sym typeface="+mn-lt"/>
              </a:rPr>
              <a:t>𝑆𝑜𝑓𝑡𝑚𝑎𝑥层</a:t>
            </a:r>
            <a:endParaRPr lang="en-US" altLang="zh-CN" sz="2005" dirty="0">
              <a:solidFill>
                <a:srgbClr val="000000"/>
              </a:solidFill>
              <a:cs typeface="+mn-ea"/>
              <a:sym typeface="+mn-lt"/>
            </a:endParaRPr>
          </a:p>
          <a:p>
            <a:pPr>
              <a:lnSpc>
                <a:spcPts val="1000"/>
              </a:lnSpc>
            </a:pPr>
            <a:endParaRPr lang="en-US" altLang="zh-CN" dirty="0">
              <a:cs typeface="+mn-ea"/>
              <a:sym typeface="+mn-lt"/>
            </a:endParaRPr>
          </a:p>
          <a:p>
            <a:pPr>
              <a:lnSpc>
                <a:spcPts val="2600"/>
              </a:lnSpc>
              <a:tabLst>
                <a:tab pos="342900" algn="l"/>
                <a:tab pos="457200" algn="l"/>
                <a:tab pos="7366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训练方法</a:t>
            </a:r>
            <a:endParaRPr lang="en-US" altLang="zh-CN" sz="2400" dirty="0">
              <a:solidFill>
                <a:srgbClr val="000000"/>
              </a:solidFill>
              <a:cs typeface="+mn-ea"/>
              <a:sym typeface="+mn-lt"/>
            </a:endParaRPr>
          </a:p>
          <a:p>
            <a:pPr>
              <a:lnSpc>
                <a:spcPts val="1000"/>
              </a:lnSpc>
            </a:pPr>
            <a:endParaRPr lang="en-US" altLang="zh-CN" dirty="0">
              <a:cs typeface="+mn-ea"/>
              <a:sym typeface="+mn-lt"/>
            </a:endParaRPr>
          </a:p>
          <a:p>
            <a:pPr>
              <a:lnSpc>
                <a:spcPts val="2400"/>
              </a:lnSpc>
              <a:tabLst>
                <a:tab pos="342900" algn="l"/>
                <a:tab pos="457200" algn="l"/>
                <a:tab pos="7366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除最顶层外，其他各层都可以使用无监督学习进行训练。</a:t>
            </a:r>
            <a:endParaRPr lang="en-US" altLang="zh-CN" sz="2005" dirty="0">
              <a:solidFill>
                <a:srgbClr val="000000"/>
              </a:solidFill>
              <a:cs typeface="+mn-ea"/>
              <a:sym typeface="+mn-lt"/>
            </a:endParaRPr>
          </a:p>
          <a:p>
            <a:pPr>
              <a:lnSpc>
                <a:spcPts val="1000"/>
              </a:lnSpc>
            </a:pPr>
            <a:endParaRPr lang="en-US" altLang="zh-CN" dirty="0">
              <a:cs typeface="+mn-ea"/>
              <a:sym typeface="+mn-lt"/>
            </a:endParaRPr>
          </a:p>
          <a:p>
            <a:pPr>
              <a:lnSpc>
                <a:spcPts val="2300"/>
              </a:lnSpc>
              <a:tabLst>
                <a:tab pos="342900" algn="l"/>
                <a:tab pos="457200" algn="l"/>
                <a:tab pos="7366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err="1">
                <a:solidFill>
                  <a:srgbClr val="000000"/>
                </a:solidFill>
                <a:cs typeface="+mn-ea"/>
                <a:sym typeface="+mn-lt"/>
              </a:rPr>
              <a:t>把训练得到的参数作为初始值，使用误差反向传播算法对包含最顶层的神经网络进行训练</a:t>
            </a:r>
            <a:endParaRPr lang="en-US" altLang="zh-CN" sz="2005" dirty="0">
              <a:solidFill>
                <a:srgbClr val="000000"/>
              </a:solidFill>
              <a:cs typeface="+mn-ea"/>
              <a:sym typeface="+mn-lt"/>
            </a:endParaRPr>
          </a:p>
          <a:p>
            <a:pPr>
              <a:lnSpc>
                <a:spcPts val="1000"/>
              </a:lnSpc>
            </a:pPr>
            <a:endParaRPr lang="en-US" altLang="zh-CN" dirty="0">
              <a:cs typeface="+mn-ea"/>
              <a:sym typeface="+mn-lt"/>
            </a:endParaRPr>
          </a:p>
          <a:p>
            <a:pPr>
              <a:lnSpc>
                <a:spcPts val="2400"/>
              </a:lnSpc>
              <a:tabLst>
                <a:tab pos="342900" algn="l"/>
                <a:tab pos="457200" algn="l"/>
                <a:tab pos="736600" algn="l"/>
              </a:tabLst>
            </a:pPr>
            <a:r>
              <a:rPr lang="en-US" altLang="zh-CN" dirty="0">
                <a:cs typeface="+mn-ea"/>
                <a:sym typeface="+mn-lt"/>
              </a:rPr>
              <a:t>		</a:t>
            </a:r>
            <a:r>
              <a:rPr lang="en-US" altLang="zh-CN" sz="2005" dirty="0">
                <a:solidFill>
                  <a:srgbClr val="000000"/>
                </a:solidFill>
                <a:cs typeface="+mn-ea"/>
                <a:sym typeface="+mn-lt"/>
              </a:rPr>
              <a:t>–</a:t>
            </a:r>
            <a:r>
              <a:rPr lang="en-US" altLang="zh-CN" sz="2005" dirty="0">
                <a:cs typeface="+mn-ea"/>
                <a:sym typeface="+mn-lt"/>
              </a:rPr>
              <a:t>   </a:t>
            </a:r>
            <a:r>
              <a:rPr lang="en-US" altLang="zh-CN" sz="2005" dirty="0">
                <a:solidFill>
                  <a:srgbClr val="000000"/>
                </a:solidFill>
                <a:cs typeface="+mn-ea"/>
                <a:sym typeface="+mn-lt"/>
              </a:rPr>
              <a:t>最顶层的参数使用随机数进行初始化</a:t>
            </a:r>
            <a:endParaRPr lang="en-US" altLang="zh-CN" sz="2005" dirty="0">
              <a:solidFill>
                <a:srgbClr val="000000"/>
              </a:solidFill>
              <a:cs typeface="+mn-ea"/>
              <a:sym typeface="+mn-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1577339" y="2246255"/>
            <a:ext cx="9144000" cy="2087880"/>
          </a:xfrm>
          <a:custGeom>
            <a:avLst/>
            <a:gdLst>
              <a:gd name="connsiteX0" fmla="*/ 0 w 9144000"/>
              <a:gd name="connsiteY0" fmla="*/ 2087880 h 2087880"/>
              <a:gd name="connsiteX1" fmla="*/ 9144000 w 9144000"/>
              <a:gd name="connsiteY1" fmla="*/ 2087880 h 2087880"/>
              <a:gd name="connsiteX2" fmla="*/ 9144000 w 9144000"/>
              <a:gd name="connsiteY2" fmla="*/ 0 h 2087880"/>
              <a:gd name="connsiteX3" fmla="*/ 0 w 9144000"/>
              <a:gd name="connsiteY3" fmla="*/ 0 h 2087880"/>
              <a:gd name="connsiteX4" fmla="*/ 0 w 9144000"/>
              <a:gd name="connsiteY4" fmla="*/ 2087880 h 20878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087880">
                <a:moveTo>
                  <a:pt x="0" y="2087880"/>
                </a:moveTo>
                <a:lnTo>
                  <a:pt x="9144000" y="2087880"/>
                </a:lnTo>
                <a:lnTo>
                  <a:pt x="9144000" y="0"/>
                </a:lnTo>
                <a:lnTo>
                  <a:pt x="0" y="0"/>
                </a:lnTo>
                <a:lnTo>
                  <a:pt x="0" y="2087880"/>
                </a:lnTo>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Freeform 3"/>
          <p:cNvSpPr/>
          <p:nvPr/>
        </p:nvSpPr>
        <p:spPr>
          <a:xfrm>
            <a:off x="1577339" y="1775460"/>
            <a:ext cx="2936748" cy="487680"/>
          </a:xfrm>
          <a:custGeom>
            <a:avLst/>
            <a:gdLst>
              <a:gd name="connsiteX0" fmla="*/ 209715 w 2936748"/>
              <a:gd name="connsiteY0" fmla="*/ 0 h 487680"/>
              <a:gd name="connsiteX1" fmla="*/ 2726308 w 2936748"/>
              <a:gd name="connsiteY1" fmla="*/ 0 h 487680"/>
              <a:gd name="connsiteX2" fmla="*/ 2936748 w 2936748"/>
              <a:gd name="connsiteY2" fmla="*/ 487679 h 487680"/>
              <a:gd name="connsiteX3" fmla="*/ 0 w 2936748"/>
              <a:gd name="connsiteY3" fmla="*/ 487679 h 487680"/>
              <a:gd name="connsiteX4" fmla="*/ 209715 w 2936748"/>
              <a:gd name="connsiteY4" fmla="*/ 0 h 4876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36748" h="487680">
                <a:moveTo>
                  <a:pt x="209715" y="0"/>
                </a:moveTo>
                <a:lnTo>
                  <a:pt x="2726308" y="0"/>
                </a:lnTo>
                <a:lnTo>
                  <a:pt x="2936748" y="487679"/>
                </a:lnTo>
                <a:lnTo>
                  <a:pt x="0" y="487679"/>
                </a:lnTo>
                <a:lnTo>
                  <a:pt x="209715" y="0"/>
                </a:lnTo>
              </a:path>
            </a:pathLst>
          </a:custGeom>
          <a:solidFill>
            <a:srgbClr val="D5EE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1"/>
          <p:cNvSpPr txBox="1"/>
          <p:nvPr/>
        </p:nvSpPr>
        <p:spPr>
          <a:xfrm>
            <a:off x="1577339" y="3154452"/>
            <a:ext cx="9144000" cy="596638"/>
          </a:xfrm>
          <a:prstGeom prst="rect">
            <a:avLst/>
          </a:prstGeom>
          <a:noFill/>
        </p:spPr>
        <p:txBody>
          <a:bodyPr wrap="square" lIns="0" tIns="0" rIns="0" rtlCol="0">
            <a:spAutoFit/>
          </a:bodyPr>
          <a:lstStyle/>
          <a:p>
            <a:pPr algn="ctr">
              <a:lnSpc>
                <a:spcPts val="4200"/>
              </a:lnSpc>
            </a:pPr>
            <a:r>
              <a:rPr lang="zh-CN" altLang="en-US" sz="4800" b="1" dirty="0">
                <a:solidFill>
                  <a:srgbClr val="0308DC"/>
                </a:solidFill>
                <a:cs typeface="+mn-ea"/>
                <a:sym typeface="+mn-lt"/>
              </a:rPr>
              <a:t>深度信念网络</a:t>
            </a:r>
            <a:endParaRPr lang="en-US" altLang="zh-CN" sz="4800" b="1" dirty="0">
              <a:solidFill>
                <a:srgbClr val="0308DC"/>
              </a:solidFill>
              <a:cs typeface="+mn-ea"/>
              <a:sym typeface="+mn-lt"/>
            </a:endParaRPr>
          </a:p>
        </p:txBody>
      </p:sp>
      <p:sp>
        <p:nvSpPr>
          <p:cNvPr id="6" name="矩形 5"/>
          <p:cNvSpPr/>
          <p:nvPr/>
        </p:nvSpPr>
        <p:spPr>
          <a:xfrm>
            <a:off x="2463222" y="1757171"/>
            <a:ext cx="1058303" cy="523220"/>
          </a:xfrm>
          <a:prstGeom prst="rect">
            <a:avLst/>
          </a:prstGeom>
        </p:spPr>
        <p:txBody>
          <a:bodyPr wrap="none">
            <a:spAutoFit/>
          </a:bodyPr>
          <a:lstStyle/>
          <a:p>
            <a:r>
              <a:rPr lang="en-US" altLang="zh-CN" sz="2800" b="1" dirty="0">
                <a:solidFill>
                  <a:srgbClr val="0308DC"/>
                </a:solidFill>
                <a:cs typeface="+mn-ea"/>
                <a:sym typeface="+mn-lt"/>
              </a:rPr>
              <a:t>10.5 </a:t>
            </a:r>
            <a:endParaRPr lang="zh-CN" altLang="en-US" sz="2800" b="1" dirty="0">
              <a:solidFill>
                <a:srgbClr val="0308DC"/>
              </a:solidFill>
              <a:cs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1101017" y="161963"/>
            <a:ext cx="2769989" cy="507831"/>
          </a:xfrm>
          <a:prstGeom prst="rect">
            <a:avLst/>
          </a:prstGeom>
          <a:noFill/>
        </p:spPr>
        <p:txBody>
          <a:bodyPr wrap="none" lIns="0" tIns="0" rIns="0" rtlCol="0">
            <a:spAutoFit/>
          </a:bodyPr>
          <a:lstStyle/>
          <a:p>
            <a:pPr>
              <a:lnSpc>
                <a:spcPts val="3600"/>
              </a:lnSpc>
            </a:pPr>
            <a:r>
              <a:rPr lang="en-US" altLang="zh-CN" sz="3600" dirty="0">
                <a:solidFill>
                  <a:srgbClr val="0E00DC"/>
                </a:solidFill>
                <a:cs typeface="+mn-ea"/>
                <a:sym typeface="+mn-lt"/>
              </a:rPr>
              <a:t>深度信念网络</a:t>
            </a:r>
            <a:endParaRPr lang="en-US" altLang="zh-CN" sz="3600" dirty="0">
              <a:solidFill>
                <a:srgbClr val="0E00DC"/>
              </a:solidFill>
              <a:cs typeface="+mn-ea"/>
              <a:sym typeface="+mn-lt"/>
            </a:endParaRPr>
          </a:p>
        </p:txBody>
      </p:sp>
      <p:sp>
        <p:nvSpPr>
          <p:cNvPr id="2" name="文本框 1"/>
          <p:cNvSpPr txBox="1"/>
          <p:nvPr/>
        </p:nvSpPr>
        <p:spPr>
          <a:xfrm>
            <a:off x="90313" y="1284741"/>
            <a:ext cx="3307644" cy="4893647"/>
          </a:xfrm>
          <a:prstGeom prst="rect">
            <a:avLst/>
          </a:prstGeom>
          <a:noFill/>
        </p:spPr>
        <p:txBody>
          <a:bodyPr wrap="square" rtlCol="0">
            <a:spAutoFit/>
          </a:bodyPr>
          <a:lstStyle/>
          <a:p>
            <a:r>
              <a:rPr lang="zh-CN" altLang="en-US" sz="2400" dirty="0"/>
              <a:t>深度信念网络是一种深层的概率有向图模型，其图结构由多层的节点构成。</a:t>
            </a:r>
            <a:endParaRPr lang="en-US" altLang="zh-CN" sz="2400" dirty="0"/>
          </a:p>
          <a:p>
            <a:endParaRPr lang="zh-CN" altLang="en-US" sz="2400" dirty="0"/>
          </a:p>
          <a:p>
            <a:pPr algn="just"/>
            <a:r>
              <a:rPr lang="zh-CN" altLang="en-US" sz="2400" dirty="0"/>
              <a:t>每层节点的内部没有连接，相邻两层的节点之间为全连接．网络的最底层为可观测变量，其他层节点都为隐变量．最顶部的两层间的连接是无向的，其他层之间的连接是有向的。</a:t>
            </a:r>
            <a:endParaRPr lang="zh-CN" altLang="en-US" sz="2400" dirty="0"/>
          </a:p>
        </p:txBody>
      </p:sp>
      <p:pic>
        <p:nvPicPr>
          <p:cNvPr id="5" name="Picture 3"/>
          <p:cNvPicPr>
            <a:picLocks noChangeAspect="1" noChangeArrowheads="1"/>
          </p:cNvPicPr>
          <p:nvPr/>
        </p:nvPicPr>
        <p:blipFill>
          <a:blip r:embed="rId1"/>
          <a:srcRect/>
          <a:stretch>
            <a:fillRect/>
          </a:stretch>
        </p:blipFill>
        <p:spPr bwMode="auto">
          <a:xfrm>
            <a:off x="3612446" y="1073032"/>
            <a:ext cx="8350626" cy="5317067"/>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1144047" y="151205"/>
            <a:ext cx="2769989" cy="507831"/>
          </a:xfrm>
          <a:prstGeom prst="rect">
            <a:avLst/>
          </a:prstGeom>
          <a:noFill/>
        </p:spPr>
        <p:txBody>
          <a:bodyPr wrap="none" lIns="0" tIns="0" rIns="0" rtlCol="0">
            <a:spAutoFit/>
          </a:bodyPr>
          <a:lstStyle/>
          <a:p>
            <a:pPr>
              <a:lnSpc>
                <a:spcPts val="3600"/>
              </a:lnSpc>
            </a:pPr>
            <a:r>
              <a:rPr lang="en-US" altLang="zh-CN" sz="3600" dirty="0">
                <a:solidFill>
                  <a:srgbClr val="0E00DC"/>
                </a:solidFill>
                <a:cs typeface="+mn-ea"/>
                <a:sym typeface="+mn-lt"/>
              </a:rPr>
              <a:t>深度信念网络</a:t>
            </a:r>
            <a:endParaRPr lang="en-US" altLang="zh-CN" sz="3600" dirty="0">
              <a:solidFill>
                <a:srgbClr val="0E00DC"/>
              </a:solidFill>
              <a:cs typeface="+mn-ea"/>
              <a:sym typeface="+mn-lt"/>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0494" y="863432"/>
            <a:ext cx="9595186" cy="567031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1524000" y="2244851"/>
            <a:ext cx="9144000" cy="2087880"/>
          </a:xfrm>
          <a:custGeom>
            <a:avLst/>
            <a:gdLst>
              <a:gd name="connsiteX0" fmla="*/ 0 w 9144000"/>
              <a:gd name="connsiteY0" fmla="*/ 2087880 h 2087880"/>
              <a:gd name="connsiteX1" fmla="*/ 9144000 w 9144000"/>
              <a:gd name="connsiteY1" fmla="*/ 2087880 h 2087880"/>
              <a:gd name="connsiteX2" fmla="*/ 9144000 w 9144000"/>
              <a:gd name="connsiteY2" fmla="*/ 0 h 2087880"/>
              <a:gd name="connsiteX3" fmla="*/ 0 w 9144000"/>
              <a:gd name="connsiteY3" fmla="*/ 0 h 2087880"/>
              <a:gd name="connsiteX4" fmla="*/ 0 w 9144000"/>
              <a:gd name="connsiteY4" fmla="*/ 2087880 h 20878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087880">
                <a:moveTo>
                  <a:pt x="0" y="2087880"/>
                </a:moveTo>
                <a:lnTo>
                  <a:pt x="9144000" y="2087880"/>
                </a:lnTo>
                <a:lnTo>
                  <a:pt x="9144000" y="0"/>
                </a:lnTo>
                <a:lnTo>
                  <a:pt x="0" y="0"/>
                </a:lnTo>
                <a:lnTo>
                  <a:pt x="0" y="2087880"/>
                </a:lnTo>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Freeform 3"/>
          <p:cNvSpPr/>
          <p:nvPr/>
        </p:nvSpPr>
        <p:spPr>
          <a:xfrm>
            <a:off x="1524000" y="1757171"/>
            <a:ext cx="2936748" cy="487680"/>
          </a:xfrm>
          <a:custGeom>
            <a:avLst/>
            <a:gdLst>
              <a:gd name="connsiteX0" fmla="*/ 209715 w 2936748"/>
              <a:gd name="connsiteY0" fmla="*/ 0 h 487680"/>
              <a:gd name="connsiteX1" fmla="*/ 2726308 w 2936748"/>
              <a:gd name="connsiteY1" fmla="*/ 0 h 487680"/>
              <a:gd name="connsiteX2" fmla="*/ 2936748 w 2936748"/>
              <a:gd name="connsiteY2" fmla="*/ 487679 h 487680"/>
              <a:gd name="connsiteX3" fmla="*/ 0 w 2936748"/>
              <a:gd name="connsiteY3" fmla="*/ 487679 h 487680"/>
              <a:gd name="connsiteX4" fmla="*/ 209715 w 2936748"/>
              <a:gd name="connsiteY4" fmla="*/ 0 h 4876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36748" h="487680">
                <a:moveTo>
                  <a:pt x="209715" y="0"/>
                </a:moveTo>
                <a:lnTo>
                  <a:pt x="2726308" y="0"/>
                </a:lnTo>
                <a:lnTo>
                  <a:pt x="2936748" y="487679"/>
                </a:lnTo>
                <a:lnTo>
                  <a:pt x="0" y="487679"/>
                </a:lnTo>
                <a:lnTo>
                  <a:pt x="209715" y="0"/>
                </a:lnTo>
              </a:path>
            </a:pathLst>
          </a:custGeom>
          <a:solidFill>
            <a:srgbClr val="D5EE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1"/>
          <p:cNvSpPr txBox="1"/>
          <p:nvPr/>
        </p:nvSpPr>
        <p:spPr>
          <a:xfrm>
            <a:off x="1524000" y="3144178"/>
            <a:ext cx="9144000" cy="596638"/>
          </a:xfrm>
          <a:prstGeom prst="rect">
            <a:avLst/>
          </a:prstGeom>
          <a:noFill/>
        </p:spPr>
        <p:txBody>
          <a:bodyPr wrap="square" lIns="0" tIns="0" rIns="0" rtlCol="0">
            <a:spAutoFit/>
          </a:bodyPr>
          <a:lstStyle/>
          <a:p>
            <a:pPr algn="ctr">
              <a:lnSpc>
                <a:spcPts val="4200"/>
              </a:lnSpc>
            </a:pPr>
            <a:r>
              <a:rPr lang="zh-CN" altLang="en-US" sz="4800" b="1" dirty="0">
                <a:solidFill>
                  <a:srgbClr val="0308DC"/>
                </a:solidFill>
                <a:cs typeface="+mn-ea"/>
                <a:sym typeface="+mn-lt"/>
              </a:rPr>
              <a:t>自编码器</a:t>
            </a:r>
            <a:endParaRPr lang="en-US" altLang="zh-CN" sz="4800" b="1" dirty="0">
              <a:solidFill>
                <a:srgbClr val="0308DC"/>
              </a:solidFill>
              <a:cs typeface="+mn-ea"/>
              <a:sym typeface="+mn-lt"/>
            </a:endParaRPr>
          </a:p>
        </p:txBody>
      </p:sp>
      <p:sp>
        <p:nvSpPr>
          <p:cNvPr id="6" name="矩形 5"/>
          <p:cNvSpPr/>
          <p:nvPr/>
        </p:nvSpPr>
        <p:spPr>
          <a:xfrm>
            <a:off x="2463222" y="1757171"/>
            <a:ext cx="1058303" cy="523220"/>
          </a:xfrm>
          <a:prstGeom prst="rect">
            <a:avLst/>
          </a:prstGeom>
        </p:spPr>
        <p:txBody>
          <a:bodyPr wrap="none">
            <a:spAutoFit/>
          </a:bodyPr>
          <a:lstStyle/>
          <a:p>
            <a:r>
              <a:rPr lang="en-US" altLang="zh-CN" sz="2800" b="1" dirty="0">
                <a:solidFill>
                  <a:srgbClr val="0308DC"/>
                </a:solidFill>
                <a:cs typeface="+mn-ea"/>
                <a:sym typeface="+mn-lt"/>
              </a:rPr>
              <a:t>10.6 </a:t>
            </a:r>
            <a:endParaRPr lang="zh-CN" altLang="en-US" sz="2800" b="1" dirty="0">
              <a:solidFill>
                <a:srgbClr val="0308DC"/>
              </a:solidFill>
              <a:cs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471646" y="857653"/>
            <a:ext cx="10885650" cy="623248"/>
          </a:xfrm>
          <a:prstGeom prst="rect">
            <a:avLst/>
          </a:prstGeom>
          <a:noFill/>
        </p:spPr>
        <p:txBody>
          <a:bodyPr wrap="square" lIns="0" tIns="0" rIns="0" rtlCol="0">
            <a:spAutoFit/>
          </a:bodyPr>
          <a:lstStyle/>
          <a:p>
            <a:pPr marL="457200" indent="-457200" algn="just">
              <a:lnSpc>
                <a:spcPts val="4500"/>
              </a:lnSpc>
              <a:buFont typeface="Wingdings" panose="05000000000000000000" pitchFamily="2" charset="2"/>
              <a:buChar char="l"/>
              <a:tabLst>
                <a:tab pos="342900" algn="l"/>
                <a:tab pos="457200" algn="l"/>
                <a:tab pos="736600" algn="l"/>
              </a:tabLst>
            </a:pPr>
            <a:r>
              <a:rPr lang="en-US" altLang="zh-CN" sz="2400" b="1" dirty="0" err="1">
                <a:solidFill>
                  <a:srgbClr val="FF0000"/>
                </a:solidFill>
                <a:cs typeface="+mn-ea"/>
                <a:sym typeface="+mn-lt"/>
              </a:rPr>
              <a:t>Hopfield</a:t>
            </a:r>
            <a:r>
              <a:rPr lang="en-US" altLang="zh-CN" sz="2400" dirty="0" err="1">
                <a:solidFill>
                  <a:srgbClr val="FF0000"/>
                </a:solidFill>
                <a:cs typeface="+mn-ea"/>
                <a:sym typeface="+mn-lt"/>
              </a:rPr>
              <a:t>神经网络</a:t>
            </a:r>
            <a:r>
              <a:rPr lang="en-US" altLang="zh-CN" sz="2400" dirty="0" err="1">
                <a:solidFill>
                  <a:srgbClr val="000000"/>
                </a:solidFill>
                <a:cs typeface="+mn-ea"/>
                <a:sym typeface="+mn-lt"/>
              </a:rPr>
              <a:t>是</a:t>
            </a:r>
            <a:r>
              <a:rPr lang="zh-CN" altLang="en-US" sz="2400" dirty="0">
                <a:solidFill>
                  <a:srgbClr val="000000"/>
                </a:solidFill>
                <a:cs typeface="+mn-ea"/>
                <a:sym typeface="+mn-lt"/>
              </a:rPr>
              <a:t>一种</a:t>
            </a:r>
            <a:r>
              <a:rPr lang="zh-CN" altLang="en-US" sz="2400" dirty="0">
                <a:solidFill>
                  <a:srgbClr val="0000FF"/>
                </a:solidFill>
                <a:cs typeface="+mn-ea"/>
                <a:sym typeface="+mn-lt"/>
              </a:rPr>
              <a:t>单层</a:t>
            </a:r>
            <a:r>
              <a:rPr lang="zh-CN" altLang="en-US" sz="2400" dirty="0">
                <a:solidFill>
                  <a:srgbClr val="00B050"/>
                </a:solidFill>
                <a:cs typeface="+mn-ea"/>
                <a:sym typeface="+mn-lt"/>
              </a:rPr>
              <a:t>互相全连接</a:t>
            </a:r>
            <a:r>
              <a:rPr lang="zh-CN" altLang="en-US" sz="2400" dirty="0">
                <a:solidFill>
                  <a:srgbClr val="000000"/>
                </a:solidFill>
                <a:cs typeface="+mn-ea"/>
                <a:sym typeface="+mn-lt"/>
              </a:rPr>
              <a:t>的</a:t>
            </a:r>
            <a:r>
              <a:rPr lang="zh-CN" altLang="en-US" sz="2400" dirty="0">
                <a:solidFill>
                  <a:srgbClr val="7030A0"/>
                </a:solidFill>
                <a:cs typeface="+mn-ea"/>
                <a:sym typeface="+mn-lt"/>
              </a:rPr>
              <a:t>反馈型</a:t>
            </a:r>
            <a:r>
              <a:rPr lang="zh-CN" altLang="en-US" sz="2400" dirty="0">
                <a:solidFill>
                  <a:srgbClr val="000000"/>
                </a:solidFill>
                <a:cs typeface="+mn-ea"/>
                <a:sym typeface="+mn-lt"/>
              </a:rPr>
              <a:t>神经网络。</a:t>
            </a:r>
            <a:endParaRPr lang="en-US" altLang="zh-CN" sz="2400" dirty="0">
              <a:solidFill>
                <a:srgbClr val="000000"/>
              </a:solidFill>
              <a:cs typeface="+mn-ea"/>
              <a:sym typeface="+mn-lt"/>
            </a:endParaRPr>
          </a:p>
        </p:txBody>
      </p:sp>
      <p:sp>
        <p:nvSpPr>
          <p:cNvPr id="4"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p:pic>
        <p:nvPicPr>
          <p:cNvPr id="2050" name="Picture 2" descr="https://img2018.cnblogs.com/blog/1551331/201904/1551331-20190401231904512-213493480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47935" y="3825627"/>
            <a:ext cx="2587570" cy="26034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p:nvPr/>
        </p:nvSpPr>
        <p:spPr>
          <a:xfrm>
            <a:off x="471647" y="1644158"/>
            <a:ext cx="5624354" cy="5168851"/>
          </a:xfrm>
          <a:prstGeom prst="rect">
            <a:avLst/>
          </a:prstGeom>
          <a:noFill/>
        </p:spPr>
        <p:txBody>
          <a:bodyPr wrap="square" lIns="0" tIns="0" rIns="0" rtlCol="0">
            <a:spAutoFit/>
          </a:bodyPr>
          <a:lstStyle/>
          <a:p>
            <a:pPr marL="457200" indent="-457200" algn="just">
              <a:lnSpc>
                <a:spcPts val="4500"/>
              </a:lnSpc>
              <a:buFont typeface="Wingdings" panose="05000000000000000000" pitchFamily="2" charset="2"/>
              <a:buChar char="l"/>
              <a:tabLst>
                <a:tab pos="342900" algn="l"/>
                <a:tab pos="457200" algn="l"/>
                <a:tab pos="736600" algn="l"/>
              </a:tabLst>
            </a:pPr>
            <a:r>
              <a:rPr lang="zh-CN" altLang="en-US" sz="2400" dirty="0">
                <a:solidFill>
                  <a:srgbClr val="000000"/>
                </a:solidFill>
                <a:cs typeface="+mn-ea"/>
                <a:sym typeface="+mn-lt"/>
              </a:rPr>
              <a:t>每个神经元既是输入也是输出，网络中的每一个神经元都将自己的输出通过连接权传送给所有其它神经元，同时又都接收所有其它神经元传递过来的信息。即：网络中的神经元在</a:t>
            </a:r>
            <a:r>
              <a:rPr lang="en-US" altLang="zh-CN" sz="2400" dirty="0">
                <a:solidFill>
                  <a:srgbClr val="000000"/>
                </a:solidFill>
                <a:cs typeface="+mn-ea"/>
                <a:sym typeface="+mn-lt"/>
              </a:rPr>
              <a:t>t</a:t>
            </a:r>
            <a:r>
              <a:rPr lang="zh-CN" altLang="en-US" sz="2400" dirty="0">
                <a:solidFill>
                  <a:srgbClr val="000000"/>
                </a:solidFill>
                <a:cs typeface="+mn-ea"/>
                <a:sym typeface="+mn-lt"/>
              </a:rPr>
              <a:t>时刻的输出状态实际上间接地与自己</a:t>
            </a:r>
            <a:r>
              <a:rPr lang="en-US" altLang="zh-CN" sz="2400" dirty="0">
                <a:solidFill>
                  <a:srgbClr val="000000"/>
                </a:solidFill>
                <a:cs typeface="+mn-ea"/>
                <a:sym typeface="+mn-lt"/>
              </a:rPr>
              <a:t>t-</a:t>
            </a:r>
            <a:r>
              <a:rPr lang="en-US" altLang="zh-CN" sz="2400" dirty="0">
                <a:solidFill>
                  <a:srgbClr val="FF0000"/>
                </a:solidFill>
                <a:cs typeface="+mn-ea"/>
                <a:sym typeface="+mn-lt"/>
              </a:rPr>
              <a:t>1</a:t>
            </a:r>
            <a:r>
              <a:rPr lang="zh-CN" altLang="en-US" sz="2400" dirty="0">
                <a:solidFill>
                  <a:srgbClr val="000000"/>
                </a:solidFill>
                <a:cs typeface="+mn-ea"/>
                <a:sym typeface="+mn-lt"/>
              </a:rPr>
              <a:t>时刻的输出状态有关。</a:t>
            </a:r>
            <a:endParaRPr lang="en-US" altLang="zh-CN" sz="2400" dirty="0">
              <a:solidFill>
                <a:srgbClr val="000000"/>
              </a:solidFill>
              <a:cs typeface="+mn-ea"/>
              <a:sym typeface="+mn-lt"/>
            </a:endParaRPr>
          </a:p>
          <a:p>
            <a:pPr marL="457200" indent="-457200" algn="just">
              <a:lnSpc>
                <a:spcPts val="4500"/>
              </a:lnSpc>
              <a:buFont typeface="Wingdings" panose="05000000000000000000" pitchFamily="2" charset="2"/>
              <a:buChar char="l"/>
              <a:tabLst>
                <a:tab pos="342900" algn="l"/>
                <a:tab pos="457200" algn="l"/>
                <a:tab pos="736600" algn="l"/>
              </a:tabLst>
            </a:pPr>
            <a:r>
              <a:rPr lang="zh-CN" altLang="en-US" sz="2400" dirty="0">
                <a:solidFill>
                  <a:srgbClr val="000000"/>
                </a:solidFill>
                <a:cs typeface="+mn-ea"/>
                <a:sym typeface="+mn-lt"/>
              </a:rPr>
              <a:t>神经元之间互连接，所以得到的权重矩阵将是对称矩阵。</a:t>
            </a:r>
            <a:endParaRPr lang="en-US" altLang="zh-CN" sz="2400" dirty="0">
              <a:solidFill>
                <a:srgbClr val="000000"/>
              </a:solidFill>
              <a:cs typeface="+mn-ea"/>
              <a:sym typeface="+mn-lt"/>
            </a:endParaRPr>
          </a:p>
        </p:txBody>
      </p:sp>
      <p:pic>
        <p:nvPicPr>
          <p:cNvPr id="1026" name="Picture 2" descr="人工智能之Hopfield神经网络（HNN）"/>
          <p:cNvPicPr>
            <a:picLocks noChangeAspect="1" noChangeArrowheads="1"/>
          </p:cNvPicPr>
          <p:nvPr/>
        </p:nvPicPr>
        <p:blipFill rotWithShape="1">
          <a:blip r:embed="rId2">
            <a:extLst>
              <a:ext uri="{28A0092B-C50C-407E-A947-70E740481C1C}">
                <a14:useLocalDpi xmlns:a14="http://schemas.microsoft.com/office/drawing/2010/main" val="0"/>
              </a:ext>
            </a:extLst>
          </a:blip>
          <a:srcRect b="7579"/>
          <a:stretch>
            <a:fillRect/>
          </a:stretch>
        </p:blipFill>
        <p:spPr bwMode="auto">
          <a:xfrm>
            <a:off x="9854380" y="1095088"/>
            <a:ext cx="1502916" cy="184203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987439" y="3718093"/>
            <a:ext cx="2527923" cy="271097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1122531" y="276263"/>
            <a:ext cx="10216029" cy="507831"/>
          </a:xfrm>
          <a:prstGeom prst="rect">
            <a:avLst/>
          </a:prstGeom>
          <a:noFill/>
        </p:spPr>
        <p:txBody>
          <a:bodyPr wrap="square" lIns="0" tIns="0" rIns="0" rtlCol="0">
            <a:spAutoFit/>
          </a:bodyPr>
          <a:lstStyle/>
          <a:p>
            <a:pPr>
              <a:lnSpc>
                <a:spcPts val="3600"/>
              </a:lnSpc>
              <a:tabLst>
                <a:tab pos="342900" algn="l"/>
                <a:tab pos="457200" algn="l"/>
                <a:tab pos="914400" algn="l"/>
                <a:tab pos="1143000" algn="l"/>
              </a:tabLst>
            </a:pPr>
            <a:r>
              <a:rPr lang="zh-CN" altLang="en-US" sz="3600" dirty="0">
                <a:solidFill>
                  <a:srgbClr val="0E00DC"/>
                </a:solidFill>
                <a:cs typeface="+mn-ea"/>
                <a:sym typeface="+mn-lt"/>
              </a:rPr>
              <a:t>简介</a:t>
            </a:r>
            <a:endParaRPr lang="en-US" altLang="zh-CN" sz="3600" dirty="0">
              <a:solidFill>
                <a:srgbClr val="0E00DC"/>
              </a:solidFill>
              <a:cs typeface="+mn-ea"/>
              <a:sym typeface="+mn-lt"/>
            </a:endParaRPr>
          </a:p>
        </p:txBody>
      </p:sp>
      <p:sp>
        <p:nvSpPr>
          <p:cNvPr id="3" name="TextBox 1"/>
          <p:cNvSpPr txBox="1"/>
          <p:nvPr/>
        </p:nvSpPr>
        <p:spPr>
          <a:xfrm>
            <a:off x="693553" y="1337418"/>
            <a:ext cx="11125914" cy="4755148"/>
          </a:xfrm>
          <a:prstGeom prst="rect">
            <a:avLst/>
          </a:prstGeom>
          <a:noFill/>
        </p:spPr>
        <p:txBody>
          <a:bodyPr wrap="square" lIns="0" tIns="0" rIns="0" rtlCol="0">
            <a:spAutoFit/>
          </a:bodyPr>
          <a:lstStyle/>
          <a:p>
            <a:pPr>
              <a:lnSpc>
                <a:spcPct val="150000"/>
              </a:lnSpc>
              <a:tabLst>
                <a:tab pos="342900" algn="l"/>
                <a:tab pos="457200" algn="l"/>
                <a:tab pos="914400" algn="l"/>
                <a:tab pos="11430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自编码器</a:t>
            </a:r>
            <a:r>
              <a:rPr lang="en-US" altLang="zh-CN" sz="2800" b="1" dirty="0">
                <a:solidFill>
                  <a:srgbClr val="000000"/>
                </a:solidFill>
                <a:cs typeface="+mn-ea"/>
                <a:sym typeface="+mn-lt"/>
              </a:rPr>
              <a:t>(Autoencoder)</a:t>
            </a:r>
            <a:r>
              <a:rPr lang="en-US" altLang="zh-CN" sz="2800" dirty="0">
                <a:solidFill>
                  <a:srgbClr val="000000"/>
                </a:solidFill>
                <a:cs typeface="+mn-ea"/>
                <a:sym typeface="+mn-lt"/>
              </a:rPr>
              <a:t>：</a:t>
            </a:r>
            <a:r>
              <a:rPr lang="en-US" altLang="zh-CN" sz="2800" dirty="0" err="1">
                <a:solidFill>
                  <a:srgbClr val="000000"/>
                </a:solidFill>
                <a:cs typeface="+mn-ea"/>
                <a:sym typeface="+mn-lt"/>
              </a:rPr>
              <a:t>是一种有效的数据维度压缩算法，主要应用在以下两个方面</a:t>
            </a:r>
            <a:r>
              <a:rPr lang="en-US" altLang="zh-CN" sz="2800" dirty="0">
                <a:solidFill>
                  <a:srgbClr val="000000"/>
                </a:solidFill>
                <a:cs typeface="+mn-ea"/>
                <a:sym typeface="+mn-lt"/>
              </a:rPr>
              <a:t>：</a:t>
            </a:r>
            <a:endParaRPr lang="en-US" altLang="zh-CN" sz="2800" dirty="0">
              <a:solidFill>
                <a:srgbClr val="00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 pos="457200" algn="l"/>
                <a:tab pos="914400" algn="l"/>
                <a:tab pos="1143000" algn="l"/>
              </a:tabLst>
            </a:pPr>
            <a:r>
              <a:rPr lang="en-US" altLang="zh-CN" sz="20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构建一种能够重构输入样本并进行特征表达的神经网络</a:t>
            </a:r>
            <a:endParaRPr lang="en-US" altLang="zh-CN" sz="2400" dirty="0">
              <a:solidFill>
                <a:srgbClr val="000000"/>
              </a:solidFill>
              <a:cs typeface="+mn-ea"/>
              <a:sym typeface="+mn-lt"/>
            </a:endParaRPr>
          </a:p>
          <a:p>
            <a:pPr>
              <a:lnSpc>
                <a:spcPct val="150000"/>
              </a:lnSpc>
              <a:tabLst>
                <a:tab pos="342900" algn="l"/>
                <a:tab pos="457200" algn="l"/>
                <a:tab pos="914400" algn="l"/>
                <a:tab pos="1143000" algn="l"/>
              </a:tabLst>
            </a:pPr>
            <a:r>
              <a:rPr lang="en-US" altLang="zh-CN" sz="2000" dirty="0">
                <a:cs typeface="+mn-ea"/>
                <a:sym typeface="+mn-lt"/>
              </a:rPr>
              <a:t>			</a:t>
            </a:r>
            <a:r>
              <a:rPr lang="en-US" altLang="zh-CN" sz="2000" dirty="0">
                <a:solidFill>
                  <a:srgbClr val="000000"/>
                </a:solidFill>
                <a:cs typeface="+mn-ea"/>
                <a:sym typeface="+mn-lt"/>
              </a:rPr>
              <a:t>•</a:t>
            </a:r>
            <a:r>
              <a:rPr lang="en-US" altLang="zh-CN" sz="2000" dirty="0">
                <a:cs typeface="+mn-ea"/>
                <a:sym typeface="+mn-lt"/>
              </a:rPr>
              <a:t>   </a:t>
            </a:r>
            <a:r>
              <a:rPr lang="en-US" altLang="zh-CN" sz="2000" dirty="0">
                <a:solidFill>
                  <a:srgbClr val="000000"/>
                </a:solidFill>
                <a:cs typeface="+mn-ea"/>
                <a:sym typeface="+mn-lt"/>
              </a:rPr>
              <a:t>特征表达：是指对于分类会发生变动的不稳定模式，例如手写字体识别中由于不同人的书写习惯和风格的不同造成字符模式不稳定，或者输入样本中包含噪声等情况，神经网络也能将其转换成可以准确识别的特征</a:t>
            </a:r>
            <a:endParaRPr lang="en-US" altLang="zh-CN" sz="2000" dirty="0">
              <a:solidFill>
                <a:srgbClr val="000000"/>
              </a:solidFill>
              <a:cs typeface="+mn-ea"/>
              <a:sym typeface="+mn-lt"/>
            </a:endParaRPr>
          </a:p>
          <a:p>
            <a:pPr>
              <a:lnSpc>
                <a:spcPct val="150000"/>
              </a:lnSpc>
              <a:tabLst>
                <a:tab pos="342900" algn="l"/>
                <a:tab pos="457200" algn="l"/>
                <a:tab pos="914400" algn="l"/>
                <a:tab pos="1143000" algn="l"/>
              </a:tabLst>
            </a:pPr>
            <a:endParaRPr lang="en-US" altLang="zh-CN" sz="2000" dirty="0">
              <a:solidFill>
                <a:srgbClr val="000000"/>
              </a:solidFill>
              <a:cs typeface="+mn-ea"/>
              <a:sym typeface="+mn-lt"/>
            </a:endParaRPr>
          </a:p>
          <a:p>
            <a:pPr>
              <a:lnSpc>
                <a:spcPct val="150000"/>
              </a:lnSpc>
              <a:tabLst>
                <a:tab pos="342900" algn="l"/>
                <a:tab pos="457200" algn="l"/>
                <a:tab pos="914400" algn="l"/>
                <a:tab pos="1143000" algn="l"/>
              </a:tabLst>
            </a:pPr>
            <a:r>
              <a:rPr lang="en-US" altLang="zh-CN" sz="20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训练多层神经网络时，通过自编码器训练样本得到参数初始值</a:t>
            </a:r>
            <a:endParaRPr lang="en-US" altLang="zh-CN" sz="2400" dirty="0">
              <a:solidFill>
                <a:srgbClr val="000000"/>
              </a:solidFill>
              <a:cs typeface="+mn-ea"/>
              <a:sym typeface="+mn-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1"/>
          <a:srcRect/>
          <a:stretch>
            <a:fillRect/>
          </a:stretch>
        </p:blipFill>
        <p:spPr bwMode="auto">
          <a:xfrm>
            <a:off x="2438400" y="1790700"/>
            <a:ext cx="3975100" cy="2133600"/>
          </a:xfrm>
          <a:prstGeom prst="rect">
            <a:avLst/>
          </a:prstGeom>
          <a:noFill/>
        </p:spPr>
      </p:pic>
      <p:sp>
        <p:nvSpPr>
          <p:cNvPr id="12" name="TextBox 1"/>
          <p:cNvSpPr txBox="1"/>
          <p:nvPr/>
        </p:nvSpPr>
        <p:spPr>
          <a:xfrm>
            <a:off x="1176318" y="301672"/>
            <a:ext cx="10291333" cy="507831"/>
          </a:xfrm>
          <a:prstGeom prst="rect">
            <a:avLst/>
          </a:prstGeom>
          <a:noFill/>
        </p:spPr>
        <p:txBody>
          <a:bodyPr wrap="square" lIns="0" tIns="0" rIns="0" rtlCol="0">
            <a:spAutoFit/>
          </a:bodyPr>
          <a:lstStyle/>
          <a:p>
            <a:pPr>
              <a:lnSpc>
                <a:spcPts val="3600"/>
              </a:lnSpc>
              <a:tabLst>
                <a:tab pos="431800" algn="l"/>
                <a:tab pos="1638300" algn="l"/>
                <a:tab pos="5016500" algn="l"/>
              </a:tabLst>
            </a:pPr>
            <a:r>
              <a:rPr lang="en-US" altLang="zh-CN" sz="3600" dirty="0" err="1">
                <a:solidFill>
                  <a:srgbClr val="0E00DC"/>
                </a:solidFill>
                <a:cs typeface="+mn-ea"/>
                <a:sym typeface="+mn-lt"/>
              </a:rPr>
              <a:t>自编码器</a:t>
            </a:r>
            <a:endParaRPr lang="en-US" altLang="zh-CN" sz="3600" dirty="0">
              <a:solidFill>
                <a:srgbClr val="0E00DC"/>
              </a:solidFill>
              <a:cs typeface="+mn-ea"/>
              <a:sym typeface="+mn-lt"/>
            </a:endParaRPr>
          </a:p>
        </p:txBody>
      </p:sp>
      <p:sp>
        <p:nvSpPr>
          <p:cNvPr id="4" name="TextBox 1"/>
          <p:cNvSpPr txBox="1"/>
          <p:nvPr/>
        </p:nvSpPr>
        <p:spPr>
          <a:xfrm>
            <a:off x="792496" y="911272"/>
            <a:ext cx="10291333" cy="5168081"/>
          </a:xfrm>
          <a:prstGeom prst="rect">
            <a:avLst/>
          </a:prstGeom>
          <a:noFill/>
        </p:spPr>
        <p:txBody>
          <a:bodyPr wrap="square" lIns="0" tIns="0" rIns="0" rtlCol="0">
            <a:spAutoFit/>
          </a:bodyPr>
          <a:lstStyle/>
          <a:p>
            <a:pPr>
              <a:lnSpc>
                <a:spcPts val="1000"/>
              </a:lnSpc>
            </a:pPr>
            <a:endParaRPr lang="en-US" altLang="zh-CN" dirty="0">
              <a:cs typeface="+mn-ea"/>
              <a:sym typeface="+mn-lt"/>
            </a:endParaRPr>
          </a:p>
          <a:p>
            <a:pPr>
              <a:lnSpc>
                <a:spcPts val="3600"/>
              </a:lnSpc>
              <a:tabLst>
                <a:tab pos="431800" algn="l"/>
                <a:tab pos="1638300" algn="l"/>
                <a:tab pos="50165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自编码器的基本形式如下图所示</a:t>
            </a:r>
            <a:endParaRPr lang="en-US" altLang="zh-CN" sz="2800" dirty="0">
              <a:solidFill>
                <a:srgbClr val="000000"/>
              </a:solidFill>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3500"/>
              </a:lnSpc>
              <a:tabLst>
                <a:tab pos="431800" algn="l"/>
                <a:tab pos="1638300" algn="l"/>
                <a:tab pos="5016500" algn="l"/>
              </a:tabLst>
            </a:pPr>
            <a:r>
              <a:rPr lang="en-US" altLang="zh-CN" sz="2000" dirty="0">
                <a:cs typeface="+mn-ea"/>
                <a:sym typeface="+mn-lt"/>
              </a:rPr>
              <a:t>			</a:t>
            </a:r>
            <a:r>
              <a:rPr lang="en-US" altLang="zh-CN" sz="2800" dirty="0">
                <a:solidFill>
                  <a:srgbClr val="000000"/>
                </a:solidFill>
                <a:cs typeface="+mn-ea"/>
                <a:sym typeface="+mn-lt"/>
              </a:rPr>
              <a:t>𝒚</a:t>
            </a:r>
            <a:r>
              <a:rPr lang="en-US" altLang="zh-CN" sz="2800" dirty="0">
                <a:cs typeface="+mn-ea"/>
                <a:sym typeface="+mn-lt"/>
              </a:rPr>
              <a:t> </a:t>
            </a: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𝒇(𝑾𝒙</a:t>
            </a:r>
            <a:r>
              <a:rPr lang="en-US" altLang="zh-CN" sz="2800" dirty="0">
                <a:cs typeface="+mn-ea"/>
                <a:sym typeface="+mn-lt"/>
              </a:rPr>
              <a:t> </a:t>
            </a: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𝒃)</a:t>
            </a:r>
            <a:endParaRPr lang="en-US" altLang="zh-CN" sz="2800" dirty="0">
              <a:solidFill>
                <a:srgbClr val="000000"/>
              </a:solidFill>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ts val="2600"/>
              </a:lnSpc>
              <a:tabLst>
                <a:tab pos="431800" algn="l"/>
                <a:tab pos="1638300" algn="l"/>
                <a:tab pos="5016500" algn="l"/>
              </a:tabLst>
            </a:pPr>
            <a:r>
              <a:rPr lang="en-US" altLang="zh-CN" sz="2000" dirty="0">
                <a:cs typeface="+mn-ea"/>
                <a:sym typeface="+mn-lt"/>
              </a:rPr>
              <a:t>		</a:t>
            </a:r>
            <a:endParaRPr lang="en-US" altLang="zh-CN" sz="2000" dirty="0">
              <a:cs typeface="+mn-ea"/>
              <a:sym typeface="+mn-lt"/>
            </a:endParaRPr>
          </a:p>
          <a:p>
            <a:pPr>
              <a:lnSpc>
                <a:spcPts val="2600"/>
              </a:lnSpc>
              <a:tabLst>
                <a:tab pos="431800" algn="l"/>
                <a:tab pos="1638300" algn="l"/>
                <a:tab pos="5016500" algn="l"/>
              </a:tabLst>
            </a:pPr>
            <a:r>
              <a:rPr lang="en-US" altLang="zh-CN" sz="2400" dirty="0">
                <a:solidFill>
                  <a:srgbClr val="000000"/>
                </a:solidFill>
                <a:cs typeface="+mn-ea"/>
                <a:sym typeface="+mn-lt"/>
              </a:rPr>
              <a:t>                                  </a:t>
            </a:r>
            <a:r>
              <a:rPr lang="en-US" altLang="zh-CN" sz="2400" dirty="0" err="1">
                <a:solidFill>
                  <a:srgbClr val="000000"/>
                </a:solidFill>
                <a:cs typeface="+mn-ea"/>
                <a:sym typeface="+mn-lt"/>
              </a:rPr>
              <a:t>自编码器</a:t>
            </a:r>
            <a:r>
              <a:rPr lang="en-US" altLang="zh-CN" sz="2400" dirty="0">
                <a:solidFill>
                  <a:srgbClr val="000000"/>
                </a:solidFill>
                <a:cs typeface="+mn-ea"/>
                <a:sym typeface="+mn-lt"/>
              </a:rPr>
              <a:t>(两层结构)</a:t>
            </a:r>
            <a:endParaRPr lang="en-US" altLang="zh-CN" sz="2400" dirty="0">
              <a:solidFill>
                <a:srgbClr val="000000"/>
              </a:solidFill>
              <a:cs typeface="+mn-ea"/>
              <a:sym typeface="+mn-lt"/>
            </a:endParaRPr>
          </a:p>
          <a:p>
            <a:pPr>
              <a:lnSpc>
                <a:spcPts val="1000"/>
              </a:lnSpc>
            </a:pPr>
            <a:endParaRPr lang="en-US" altLang="zh-CN" sz="2000" dirty="0">
              <a:cs typeface="+mn-ea"/>
              <a:sym typeface="+mn-lt"/>
            </a:endParaRPr>
          </a:p>
          <a:p>
            <a:pPr>
              <a:lnSpc>
                <a:spcPts val="1000"/>
              </a:lnSpc>
            </a:pPr>
            <a:endParaRPr lang="en-US" altLang="zh-CN" sz="2000" dirty="0">
              <a:cs typeface="+mn-ea"/>
              <a:sym typeface="+mn-lt"/>
            </a:endParaRPr>
          </a:p>
          <a:p>
            <a:pPr>
              <a:lnSpc>
                <a:spcPct val="150000"/>
              </a:lnSpc>
              <a:tabLst>
                <a:tab pos="431800" algn="l"/>
                <a:tab pos="1638300" algn="l"/>
                <a:tab pos="5016500" algn="l"/>
              </a:tabLst>
            </a:pPr>
            <a:r>
              <a:rPr lang="en-US" altLang="zh-CN" sz="2000" dirty="0">
                <a:cs typeface="+mn-ea"/>
                <a:sym typeface="+mn-lt"/>
              </a:rPr>
              <a:t>	</a:t>
            </a:r>
            <a:r>
              <a:rPr lang="en-US" altLang="zh-CN" sz="2400" dirty="0" err="1">
                <a:solidFill>
                  <a:srgbClr val="000000"/>
                </a:solidFill>
                <a:cs typeface="+mn-ea"/>
                <a:sym typeface="+mn-lt"/>
              </a:rPr>
              <a:t>和RBM类似，由</a:t>
            </a:r>
            <a:r>
              <a:rPr lang="en-US" altLang="zh-CN" sz="2400" dirty="0" err="1">
                <a:solidFill>
                  <a:srgbClr val="FF0000"/>
                </a:solidFill>
                <a:cs typeface="+mn-ea"/>
                <a:sym typeface="+mn-lt"/>
              </a:rPr>
              <a:t>输入层</a:t>
            </a:r>
            <a:r>
              <a:rPr lang="en-US" altLang="zh-CN" sz="2400" dirty="0" err="1">
                <a:solidFill>
                  <a:srgbClr val="000000"/>
                </a:solidFill>
                <a:cs typeface="+mn-ea"/>
                <a:sym typeface="+mn-lt"/>
              </a:rPr>
              <a:t>和</a:t>
            </a:r>
            <a:r>
              <a:rPr lang="en-US" altLang="zh-CN" sz="2400" dirty="0" err="1">
                <a:solidFill>
                  <a:srgbClr val="FF0000"/>
                </a:solidFill>
                <a:cs typeface="+mn-ea"/>
                <a:sym typeface="+mn-lt"/>
              </a:rPr>
              <a:t>输出层</a:t>
            </a:r>
            <a:r>
              <a:rPr lang="en-US" altLang="zh-CN" sz="2400" dirty="0" err="1">
                <a:solidFill>
                  <a:srgbClr val="000000"/>
                </a:solidFill>
                <a:cs typeface="+mn-ea"/>
                <a:sym typeface="+mn-lt"/>
              </a:rPr>
              <a:t>组成。输入数据</a:t>
            </a:r>
            <a:r>
              <a:rPr lang="en-US" altLang="zh-CN" sz="2400" dirty="0">
                <a:solidFill>
                  <a:srgbClr val="000000"/>
                </a:solidFill>
                <a:cs typeface="+mn-ea"/>
                <a:sym typeface="+mn-lt"/>
              </a:rPr>
              <a:t>𝑥</a:t>
            </a:r>
            <a:r>
              <a:rPr lang="en-US" altLang="zh-CN" sz="2400" dirty="0" err="1">
                <a:solidFill>
                  <a:srgbClr val="000000"/>
                </a:solidFill>
                <a:cs typeface="+mn-ea"/>
                <a:sym typeface="+mn-lt"/>
              </a:rPr>
              <a:t>与对应的连接权重</a:t>
            </a:r>
            <a:r>
              <a:rPr lang="en-US" altLang="zh-CN" sz="2400" dirty="0">
                <a:solidFill>
                  <a:srgbClr val="000000"/>
                </a:solidFill>
                <a:cs typeface="+mn-ea"/>
                <a:sym typeface="+mn-lt"/>
              </a:rPr>
              <a:t>𝑊</a:t>
            </a:r>
            <a:r>
              <a:rPr lang="en-US" altLang="zh-CN" sz="2400" dirty="0" err="1">
                <a:solidFill>
                  <a:srgbClr val="000000"/>
                </a:solidFill>
                <a:cs typeface="+mn-ea"/>
                <a:sym typeface="+mn-lt"/>
              </a:rPr>
              <a:t>相乘，再加上偏置</a:t>
            </a:r>
            <a:r>
              <a:rPr lang="en-US" altLang="zh-CN" sz="2400" dirty="0">
                <a:solidFill>
                  <a:srgbClr val="000000"/>
                </a:solidFill>
                <a:cs typeface="+mn-ea"/>
                <a:sym typeface="+mn-lt"/>
              </a:rPr>
              <a:t>𝑏，并经过激活函数𝑓(∙)</a:t>
            </a:r>
            <a:r>
              <a:rPr lang="en-US" altLang="zh-CN" sz="2400" dirty="0" err="1">
                <a:solidFill>
                  <a:srgbClr val="000000"/>
                </a:solidFill>
                <a:cs typeface="+mn-ea"/>
                <a:sym typeface="+mn-lt"/>
              </a:rPr>
              <a:t>变换后，就可以得到输出</a:t>
            </a:r>
            <a:r>
              <a:rPr lang="en-US" altLang="zh-CN" sz="2400" dirty="0">
                <a:solidFill>
                  <a:srgbClr val="000000"/>
                </a:solidFill>
                <a:cs typeface="+mn-ea"/>
                <a:sym typeface="+mn-lt"/>
              </a:rPr>
              <a:t>𝑦</a:t>
            </a:r>
            <a:endParaRPr lang="en-US" altLang="zh-CN" sz="2400" dirty="0">
              <a:solidFill>
                <a:srgbClr val="000000"/>
              </a:solidFill>
              <a:cs typeface="+mn-ea"/>
              <a:sym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1036469" y="196030"/>
            <a:ext cx="1846659" cy="507831"/>
          </a:xfrm>
          <a:prstGeom prst="rect">
            <a:avLst/>
          </a:prstGeom>
          <a:noFill/>
        </p:spPr>
        <p:txBody>
          <a:bodyPr wrap="none" lIns="0" tIns="0" rIns="0" rtlCol="0">
            <a:spAutoFit/>
          </a:bodyPr>
          <a:lstStyle/>
          <a:p>
            <a:pPr>
              <a:lnSpc>
                <a:spcPts val="3600"/>
              </a:lnSpc>
              <a:tabLst>
                <a:tab pos="342900" algn="l"/>
                <a:tab pos="5384800" algn="l"/>
              </a:tabLst>
            </a:pPr>
            <a:r>
              <a:rPr lang="en-US" altLang="zh-CN" sz="3600" dirty="0" err="1">
                <a:solidFill>
                  <a:srgbClr val="0E00DC"/>
                </a:solidFill>
                <a:cs typeface="+mn-ea"/>
                <a:sym typeface="+mn-lt"/>
              </a:rPr>
              <a:t>自编码器</a:t>
            </a:r>
            <a:endParaRPr lang="en-US" altLang="zh-CN" sz="3600" dirty="0">
              <a:solidFill>
                <a:srgbClr val="0E00DC"/>
              </a:solidFill>
              <a:cs typeface="+mn-ea"/>
              <a:sym typeface="+mn-lt"/>
            </a:endParaRPr>
          </a:p>
        </p:txBody>
      </p:sp>
      <p:pic>
        <p:nvPicPr>
          <p:cNvPr id="10" name="Picture 3"/>
          <p:cNvPicPr>
            <a:picLocks noChangeAspect="1" noChangeArrowheads="1"/>
          </p:cNvPicPr>
          <p:nvPr/>
        </p:nvPicPr>
        <p:blipFill>
          <a:blip r:embed="rId1"/>
          <a:srcRect/>
          <a:stretch>
            <a:fillRect/>
          </a:stretch>
        </p:blipFill>
        <p:spPr bwMode="auto">
          <a:xfrm>
            <a:off x="6401546" y="1346649"/>
            <a:ext cx="4635799" cy="3638028"/>
          </a:xfrm>
          <a:prstGeom prst="rect">
            <a:avLst/>
          </a:prstGeom>
          <a:noFill/>
        </p:spPr>
      </p:pic>
      <p:sp>
        <p:nvSpPr>
          <p:cNvPr id="4" name="TextBox 1"/>
          <p:cNvSpPr txBox="1"/>
          <p:nvPr/>
        </p:nvSpPr>
        <p:spPr>
          <a:xfrm>
            <a:off x="946158" y="997542"/>
            <a:ext cx="8834150" cy="5160387"/>
          </a:xfrm>
          <a:prstGeom prst="rect">
            <a:avLst/>
          </a:prstGeom>
          <a:noFill/>
        </p:spPr>
        <p:txBody>
          <a:bodyPr wrap="none" lIns="0" tIns="0" rIns="0" rtlCol="0">
            <a:spAutoFit/>
          </a:bodyPr>
          <a:lstStyle/>
          <a:p>
            <a:pPr>
              <a:lnSpc>
                <a:spcPct val="150000"/>
              </a:lnSpc>
              <a:tabLst>
                <a:tab pos="342900" algn="l"/>
                <a:tab pos="53848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自编码器是一种基于无监</a:t>
            </a:r>
            <a:endParaRPr lang="en-US" altLang="zh-CN" sz="2800" dirty="0">
              <a:solidFill>
                <a:srgbClr val="000000"/>
              </a:solidFill>
              <a:cs typeface="+mn-ea"/>
              <a:sym typeface="+mn-lt"/>
            </a:endParaRPr>
          </a:p>
          <a:p>
            <a:pPr>
              <a:lnSpc>
                <a:spcPct val="150000"/>
              </a:lnSpc>
              <a:tabLst>
                <a:tab pos="342900" algn="l"/>
                <a:tab pos="5384800" algn="l"/>
              </a:tabLst>
            </a:pPr>
            <a:r>
              <a:rPr lang="en-US" altLang="zh-CN" sz="2000" dirty="0">
                <a:cs typeface="+mn-ea"/>
                <a:sym typeface="+mn-lt"/>
              </a:rPr>
              <a:t>	</a:t>
            </a:r>
            <a:r>
              <a:rPr lang="en-US" altLang="zh-CN" sz="2800" dirty="0">
                <a:solidFill>
                  <a:srgbClr val="000000"/>
                </a:solidFill>
                <a:cs typeface="+mn-ea"/>
                <a:sym typeface="+mn-lt"/>
              </a:rPr>
              <a:t>督学习的神经网络，目的</a:t>
            </a:r>
            <a:endParaRPr lang="en-US" altLang="zh-CN" sz="2800" dirty="0">
              <a:solidFill>
                <a:srgbClr val="000000"/>
              </a:solidFill>
              <a:cs typeface="+mn-ea"/>
              <a:sym typeface="+mn-lt"/>
            </a:endParaRPr>
          </a:p>
          <a:p>
            <a:pPr>
              <a:lnSpc>
                <a:spcPct val="150000"/>
              </a:lnSpc>
              <a:tabLst>
                <a:tab pos="342900" algn="l"/>
                <a:tab pos="5384800" algn="l"/>
              </a:tabLst>
            </a:pPr>
            <a:r>
              <a:rPr lang="en-US" altLang="zh-CN" sz="2000" dirty="0">
                <a:cs typeface="+mn-ea"/>
                <a:sym typeface="+mn-lt"/>
              </a:rPr>
              <a:t>	</a:t>
            </a:r>
            <a:r>
              <a:rPr lang="en-US" altLang="zh-CN" sz="2800" dirty="0">
                <a:solidFill>
                  <a:srgbClr val="000000"/>
                </a:solidFill>
                <a:cs typeface="+mn-ea"/>
                <a:sym typeface="+mn-lt"/>
              </a:rPr>
              <a:t>在于通过不断调整参数，</a:t>
            </a:r>
            <a:endParaRPr lang="en-US" altLang="zh-CN" sz="2800" dirty="0">
              <a:solidFill>
                <a:srgbClr val="000000"/>
              </a:solidFill>
              <a:cs typeface="+mn-ea"/>
              <a:sym typeface="+mn-lt"/>
            </a:endParaRPr>
          </a:p>
          <a:p>
            <a:pPr>
              <a:lnSpc>
                <a:spcPct val="150000"/>
              </a:lnSpc>
              <a:tabLst>
                <a:tab pos="342900" algn="l"/>
                <a:tab pos="5384800" algn="l"/>
              </a:tabLst>
            </a:pPr>
            <a:r>
              <a:rPr lang="en-US" altLang="zh-CN" sz="2000" dirty="0">
                <a:cs typeface="+mn-ea"/>
                <a:sym typeface="+mn-lt"/>
              </a:rPr>
              <a:t>	</a:t>
            </a:r>
            <a:r>
              <a:rPr lang="en-US" altLang="zh-CN" sz="2800" dirty="0">
                <a:solidFill>
                  <a:srgbClr val="FF0000"/>
                </a:solidFill>
                <a:cs typeface="+mn-ea"/>
                <a:sym typeface="+mn-lt"/>
              </a:rPr>
              <a:t>重构经过维度压缩的输入</a:t>
            </a:r>
            <a:endParaRPr lang="en-US" altLang="zh-CN" sz="2800" dirty="0">
              <a:solidFill>
                <a:srgbClr val="FF0000"/>
              </a:solidFill>
              <a:cs typeface="+mn-ea"/>
              <a:sym typeface="+mn-lt"/>
            </a:endParaRPr>
          </a:p>
          <a:p>
            <a:pPr>
              <a:lnSpc>
                <a:spcPct val="150000"/>
              </a:lnSpc>
              <a:tabLst>
                <a:tab pos="342900" algn="l"/>
                <a:tab pos="5384800" algn="l"/>
              </a:tabLst>
            </a:pPr>
            <a:r>
              <a:rPr lang="en-US" altLang="zh-CN" sz="2000" dirty="0">
                <a:cs typeface="+mn-ea"/>
                <a:sym typeface="+mn-lt"/>
              </a:rPr>
              <a:t>	</a:t>
            </a:r>
            <a:r>
              <a:rPr lang="en-US" altLang="zh-CN" sz="2800" dirty="0">
                <a:solidFill>
                  <a:srgbClr val="FF0000"/>
                </a:solidFill>
                <a:cs typeface="+mn-ea"/>
                <a:sym typeface="+mn-lt"/>
              </a:rPr>
              <a:t>样本</a:t>
            </a:r>
            <a:endParaRPr lang="en-US" altLang="zh-CN" sz="2800" dirty="0">
              <a:solidFill>
                <a:srgbClr val="FF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 pos="53848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一种能够重构输入样本的</a:t>
            </a:r>
            <a:endParaRPr lang="en-US" altLang="zh-CN" sz="2800" dirty="0">
              <a:solidFill>
                <a:srgbClr val="000000"/>
              </a:solidFill>
              <a:cs typeface="+mn-ea"/>
              <a:sym typeface="+mn-lt"/>
            </a:endParaRPr>
          </a:p>
          <a:p>
            <a:pPr>
              <a:lnSpc>
                <a:spcPct val="150000"/>
              </a:lnSpc>
              <a:tabLst>
                <a:tab pos="342900" algn="l"/>
                <a:tab pos="5384800" algn="l"/>
              </a:tabLst>
            </a:pPr>
            <a:r>
              <a:rPr lang="en-US" altLang="zh-CN" sz="2000" dirty="0">
                <a:cs typeface="+mn-ea"/>
                <a:sym typeface="+mn-lt"/>
              </a:rPr>
              <a:t>	</a:t>
            </a:r>
            <a:r>
              <a:rPr lang="en-US" altLang="zh-CN" sz="2800" dirty="0" err="1">
                <a:solidFill>
                  <a:srgbClr val="000000"/>
                </a:solidFill>
                <a:cs typeface="+mn-ea"/>
                <a:sym typeface="+mn-lt"/>
              </a:rPr>
              <a:t>三层神经网络如右图</a:t>
            </a:r>
            <a:r>
              <a:rPr lang="en-US" altLang="zh-CN" dirty="0">
                <a:cs typeface="+mn-ea"/>
                <a:sym typeface="+mn-lt"/>
              </a:rPr>
              <a:t>	                 </a:t>
            </a:r>
            <a:r>
              <a:rPr lang="en-US" altLang="zh-CN" sz="2005" dirty="0" err="1">
                <a:solidFill>
                  <a:srgbClr val="000000"/>
                </a:solidFill>
                <a:cs typeface="+mn-ea"/>
                <a:sym typeface="+mn-lt"/>
              </a:rPr>
              <a:t>自编码器</a:t>
            </a:r>
            <a:r>
              <a:rPr lang="en-US" altLang="zh-CN" sz="2005" dirty="0">
                <a:solidFill>
                  <a:srgbClr val="000000"/>
                </a:solidFill>
                <a:cs typeface="+mn-ea"/>
                <a:sym typeface="+mn-lt"/>
              </a:rPr>
              <a:t>(三层结构)</a:t>
            </a:r>
            <a:endParaRPr lang="en-US" altLang="zh-CN" sz="2005" dirty="0">
              <a:solidFill>
                <a:srgbClr val="000000"/>
              </a:solidFill>
              <a:cs typeface="+mn-ea"/>
              <a:sym typeface="+mn-l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517935" y="710399"/>
            <a:ext cx="10983408" cy="1078052"/>
          </a:xfrm>
          <a:prstGeom prst="rect">
            <a:avLst/>
          </a:prstGeom>
          <a:noFill/>
        </p:spPr>
        <p:txBody>
          <a:bodyPr wrap="square" lIns="0" tIns="0" rIns="0" rtlCol="0">
            <a:spAutoFit/>
          </a:bodyPr>
          <a:lstStyle/>
          <a:p>
            <a:pPr>
              <a:lnSpc>
                <a:spcPts val="1000"/>
              </a:lnSpc>
            </a:pPr>
            <a:endParaRPr lang="en-US" altLang="zh-CN" dirty="0">
              <a:cs typeface="+mn-ea"/>
              <a:sym typeface="+mn-lt"/>
            </a:endParaRPr>
          </a:p>
          <a:p>
            <a:pPr>
              <a:lnSpc>
                <a:spcPts val="3700"/>
              </a:lnSpc>
              <a:tabLst>
                <a:tab pos="342900" algn="l"/>
                <a:tab pos="3035300" algn="l"/>
                <a:tab pos="44577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这里，𝑓</a:t>
            </a:r>
            <a:r>
              <a:rPr lang="en-US" altLang="zh-CN" sz="2400" b="1" dirty="0">
                <a:solidFill>
                  <a:srgbClr val="000000"/>
                </a:solidFill>
                <a:cs typeface="+mn-ea"/>
                <a:sym typeface="+mn-lt"/>
              </a:rPr>
              <a:t>(∙)</a:t>
            </a:r>
            <a:r>
              <a:rPr lang="en-US" altLang="zh-CN" sz="2400" dirty="0" err="1">
                <a:solidFill>
                  <a:srgbClr val="000000"/>
                </a:solidFill>
                <a:cs typeface="+mn-ea"/>
                <a:sym typeface="+mn-lt"/>
              </a:rPr>
              <a:t>表示编码器的激活函数</a:t>
            </a:r>
            <a:r>
              <a:rPr lang="en-US" altLang="zh-CN" sz="2400" b="1" dirty="0">
                <a:solidFill>
                  <a:srgbClr val="000000"/>
                </a:solidFill>
                <a:cs typeface="+mn-ea"/>
                <a:sym typeface="+mn-lt"/>
              </a:rPr>
              <a:t>,     </a:t>
            </a:r>
            <a:r>
              <a:rPr lang="en-US" altLang="zh-CN" sz="2400" dirty="0">
                <a:cs typeface="+mn-ea"/>
                <a:sym typeface="+mn-lt"/>
              </a:rPr>
              <a:t>       </a:t>
            </a:r>
            <a:r>
              <a:rPr lang="en-US" altLang="zh-CN" sz="2400" dirty="0" err="1">
                <a:solidFill>
                  <a:srgbClr val="000000"/>
                </a:solidFill>
                <a:cs typeface="+mn-ea"/>
                <a:sym typeface="+mn-lt"/>
              </a:rPr>
              <a:t>表示解码器的激活函数。中间层和重构层之间的连接权重及偏置分别记为</a:t>
            </a:r>
            <a:r>
              <a:rPr lang="en-US" altLang="zh-CN" sz="2400" dirty="0">
                <a:solidFill>
                  <a:srgbClr val="000000"/>
                </a:solidFill>
                <a:cs typeface="+mn-ea"/>
                <a:sym typeface="+mn-lt"/>
              </a:rPr>
              <a:t>        和      </a:t>
            </a:r>
            <a:r>
              <a:rPr lang="en-US" altLang="zh-CN" sz="2400" dirty="0">
                <a:cs typeface="+mn-ea"/>
                <a:sym typeface="+mn-lt"/>
              </a:rPr>
              <a:t> </a:t>
            </a:r>
            <a:r>
              <a:rPr lang="en-US" altLang="zh-CN" sz="2400" b="1" dirty="0">
                <a:solidFill>
                  <a:srgbClr val="000000"/>
                </a:solidFill>
                <a:cs typeface="+mn-ea"/>
                <a:sym typeface="+mn-lt"/>
              </a:rPr>
              <a:t>,</a:t>
            </a:r>
            <a:r>
              <a:rPr lang="en-US" altLang="zh-CN" sz="2400" dirty="0" err="1">
                <a:solidFill>
                  <a:srgbClr val="000000"/>
                </a:solidFill>
                <a:cs typeface="+mn-ea"/>
                <a:sym typeface="+mn-lt"/>
              </a:rPr>
              <a:t>重构值记作</a:t>
            </a:r>
            <a:r>
              <a:rPr lang="en-US" altLang="zh-CN" dirty="0">
                <a:cs typeface="+mn-ea"/>
                <a:sym typeface="+mn-lt"/>
              </a:rPr>
              <a:t>	</a:t>
            </a:r>
            <a:endParaRPr lang="en-US" altLang="zh-CN" sz="2005" dirty="0">
              <a:solidFill>
                <a:srgbClr val="000000"/>
              </a:solidFill>
              <a:cs typeface="+mn-ea"/>
              <a:sym typeface="+mn-lt"/>
            </a:endParaRPr>
          </a:p>
        </p:txBody>
      </p:sp>
      <p:sp>
        <p:nvSpPr>
          <p:cNvPr id="17" name="TextBox 1"/>
          <p:cNvSpPr txBox="1"/>
          <p:nvPr/>
        </p:nvSpPr>
        <p:spPr>
          <a:xfrm>
            <a:off x="850004" y="202696"/>
            <a:ext cx="10983408" cy="507831"/>
          </a:xfrm>
          <a:prstGeom prst="rect">
            <a:avLst/>
          </a:prstGeom>
          <a:noFill/>
        </p:spPr>
        <p:txBody>
          <a:bodyPr wrap="square" lIns="0" tIns="0" rIns="0" rtlCol="0">
            <a:spAutoFit/>
          </a:bodyPr>
          <a:lstStyle/>
          <a:p>
            <a:pPr>
              <a:lnSpc>
                <a:spcPts val="3600"/>
              </a:lnSpc>
              <a:tabLst>
                <a:tab pos="342900" algn="l"/>
                <a:tab pos="3035300" algn="l"/>
                <a:tab pos="4457700" algn="l"/>
              </a:tabLst>
            </a:pPr>
            <a:r>
              <a:rPr lang="en-US" altLang="zh-CN" sz="3600" dirty="0" err="1">
                <a:solidFill>
                  <a:srgbClr val="0E00DC"/>
                </a:solidFill>
                <a:cs typeface="+mn-ea"/>
                <a:sym typeface="+mn-lt"/>
              </a:rPr>
              <a:t>自编码器</a:t>
            </a:r>
            <a:endParaRPr lang="en-US" altLang="zh-CN" sz="3600" dirty="0">
              <a:solidFill>
                <a:srgbClr val="0E00DC"/>
              </a:solidFill>
              <a:cs typeface="+mn-ea"/>
              <a:sym typeface="+mn-lt"/>
            </a:endParaRPr>
          </a:p>
        </p:txBody>
      </p:sp>
      <p:pic>
        <p:nvPicPr>
          <p:cNvPr id="12" name="Picture 3"/>
          <p:cNvPicPr>
            <a:picLocks noChangeAspect="1" noChangeArrowheads="1"/>
          </p:cNvPicPr>
          <p:nvPr/>
        </p:nvPicPr>
        <p:blipFill>
          <a:blip r:embed="rId1"/>
          <a:srcRect/>
          <a:stretch>
            <a:fillRect/>
          </a:stretch>
        </p:blipFill>
        <p:spPr bwMode="auto">
          <a:xfrm>
            <a:off x="2766060" y="2456180"/>
            <a:ext cx="3502660" cy="2909468"/>
          </a:xfrm>
          <a:prstGeom prst="rect">
            <a:avLst/>
          </a:prstGeom>
          <a:noFill/>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617" y="895060"/>
            <a:ext cx="518205" cy="434378"/>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410" y="1451768"/>
            <a:ext cx="335309" cy="320068"/>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2329" y="1467009"/>
            <a:ext cx="182896" cy="342930"/>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2661" y="1467009"/>
            <a:ext cx="228620" cy="266723"/>
          </a:xfrm>
          <a:prstGeom prst="rect">
            <a:avLst/>
          </a:prstGeom>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3013" y="3148283"/>
            <a:ext cx="1760373" cy="1089754"/>
          </a:xfrm>
          <a:prstGeom prst="rect">
            <a:avLst/>
          </a:prstGeom>
        </p:spPr>
      </p:pic>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4236" y="5679553"/>
            <a:ext cx="2781541" cy="41151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
          <p:cNvSpPr txBox="1"/>
          <p:nvPr/>
        </p:nvSpPr>
        <p:spPr>
          <a:xfrm>
            <a:off x="892521" y="120148"/>
            <a:ext cx="10639677" cy="507831"/>
          </a:xfrm>
          <a:prstGeom prst="rect">
            <a:avLst/>
          </a:prstGeom>
          <a:noFill/>
        </p:spPr>
        <p:txBody>
          <a:bodyPr wrap="square" lIns="0" tIns="0" rIns="0" rtlCol="0">
            <a:spAutoFit/>
          </a:bodyPr>
          <a:lstStyle/>
          <a:p>
            <a:pPr>
              <a:lnSpc>
                <a:spcPts val="3600"/>
              </a:lnSpc>
              <a:tabLst>
                <a:tab pos="342900" algn="l"/>
                <a:tab pos="368300" algn="l"/>
                <a:tab pos="2247900" algn="l"/>
                <a:tab pos="2311400" algn="l"/>
                <a:tab pos="2984500" algn="l"/>
                <a:tab pos="3263900" algn="l"/>
                <a:tab pos="3327400" algn="l"/>
                <a:tab pos="4025900" algn="l"/>
              </a:tabLst>
            </a:pPr>
            <a:r>
              <a:rPr lang="en-US" altLang="zh-CN" sz="3600" dirty="0" err="1">
                <a:solidFill>
                  <a:srgbClr val="0E00DC"/>
                </a:solidFill>
                <a:cs typeface="+mn-ea"/>
                <a:sym typeface="+mn-lt"/>
              </a:rPr>
              <a:t>自编码器的训练</a:t>
            </a:r>
            <a:r>
              <a:rPr lang="en-US" altLang="zh-CN" dirty="0">
                <a:cs typeface="+mn-ea"/>
                <a:sym typeface="+mn-lt"/>
              </a:rPr>
              <a:t>					</a:t>
            </a:r>
            <a:endParaRPr lang="en-US" altLang="zh-CN" sz="1415" dirty="0">
              <a:solidFill>
                <a:srgbClr val="000000"/>
              </a:solidFill>
              <a:cs typeface="+mn-ea"/>
              <a:sym typeface="+mn-lt"/>
            </a:endParaRPr>
          </a:p>
        </p:txBody>
      </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63088" y="1022224"/>
            <a:ext cx="335309" cy="320068"/>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6195" y="1022224"/>
            <a:ext cx="182896" cy="342930"/>
          </a:xfrm>
          <a:prstGeom prst="rect">
            <a:avLst/>
          </a:prstGeom>
        </p:spPr>
      </p:pic>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54236" y="1674540"/>
            <a:ext cx="335309" cy="3200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5378" y="4478409"/>
            <a:ext cx="4941774" cy="1842153"/>
          </a:xfrm>
          <a:prstGeom prst="rect">
            <a:avLst/>
          </a:prstGeom>
        </p:spPr>
      </p:pic>
      <p:sp>
        <p:nvSpPr>
          <p:cNvPr id="7" name="TextBox 1"/>
          <p:cNvSpPr txBox="1"/>
          <p:nvPr/>
        </p:nvSpPr>
        <p:spPr>
          <a:xfrm>
            <a:off x="632877" y="853926"/>
            <a:ext cx="10639677" cy="4175502"/>
          </a:xfrm>
          <a:prstGeom prst="rect">
            <a:avLst/>
          </a:prstGeom>
          <a:noFill/>
        </p:spPr>
        <p:txBody>
          <a:bodyPr wrap="square" lIns="0" tIns="0" rIns="0" rtlCol="0">
            <a:spAutoFit/>
          </a:bodyPr>
          <a:lstStyle/>
          <a:p>
            <a:pPr>
              <a:lnSpc>
                <a:spcPct val="150000"/>
              </a:lnSpc>
              <a:tabLst>
                <a:tab pos="342900" algn="l"/>
                <a:tab pos="368300" algn="l"/>
                <a:tab pos="2247900" algn="l"/>
                <a:tab pos="2311400" algn="l"/>
                <a:tab pos="2984500" algn="l"/>
                <a:tab pos="3263900" algn="l"/>
                <a:tab pos="3327400" algn="l"/>
                <a:tab pos="40259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自编码器的训练就是确定编码器和解码器的参数</a:t>
            </a:r>
            <a:r>
              <a:rPr lang="en-US" altLang="zh-CN" sz="2800" i="1" dirty="0">
                <a:solidFill>
                  <a:srgbClr val="000000"/>
                </a:solidFill>
                <a:cs typeface="+mn-ea"/>
                <a:sym typeface="+mn-lt"/>
              </a:rPr>
              <a:t>W</a:t>
            </a:r>
            <a:r>
              <a:rPr lang="en-US" altLang="zh-CN" sz="2800" b="1" dirty="0">
                <a:solidFill>
                  <a:srgbClr val="000000"/>
                </a:solidFill>
                <a:cs typeface="+mn-ea"/>
                <a:sym typeface="+mn-lt"/>
              </a:rPr>
              <a:t>,</a:t>
            </a:r>
            <a:r>
              <a:rPr lang="en-US" altLang="zh-CN" sz="2800" dirty="0">
                <a:cs typeface="+mn-ea"/>
                <a:sym typeface="+mn-lt"/>
              </a:rPr>
              <a:t>      </a:t>
            </a:r>
            <a:r>
              <a:rPr lang="en-US" altLang="zh-CN" sz="2800" b="1"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𝑏</a:t>
            </a:r>
            <a:r>
              <a:rPr lang="en-US" altLang="zh-CN" sz="2800" b="1" dirty="0">
                <a:solidFill>
                  <a:srgbClr val="000000"/>
                </a:solidFill>
                <a:cs typeface="+mn-ea"/>
                <a:sym typeface="+mn-lt"/>
              </a:rPr>
              <a:t>,    </a:t>
            </a:r>
            <a:r>
              <a:rPr lang="en-US" altLang="zh-CN" sz="2800" dirty="0" err="1">
                <a:solidFill>
                  <a:srgbClr val="000000"/>
                </a:solidFill>
                <a:cs typeface="+mn-ea"/>
                <a:sym typeface="+mn-lt"/>
              </a:rPr>
              <a:t>的过程。其中</a:t>
            </a:r>
            <a:r>
              <a:rPr lang="en-US" altLang="zh-CN" sz="2800" dirty="0">
                <a:solidFill>
                  <a:srgbClr val="000000"/>
                </a:solidFill>
                <a:cs typeface="+mn-ea"/>
                <a:sym typeface="+mn-lt"/>
              </a:rPr>
              <a:t>𝑊和     </a:t>
            </a:r>
            <a:r>
              <a:rPr lang="en-US" altLang="zh-CN" sz="2800" dirty="0" err="1">
                <a:solidFill>
                  <a:srgbClr val="000000"/>
                </a:solidFill>
                <a:cs typeface="+mn-ea"/>
                <a:sym typeface="+mn-lt"/>
              </a:rPr>
              <a:t>可以相同，这称为</a:t>
            </a:r>
            <a:r>
              <a:rPr lang="en-US" altLang="zh-CN" sz="2800" dirty="0" err="1">
                <a:solidFill>
                  <a:srgbClr val="FF0000"/>
                </a:solidFill>
                <a:cs typeface="+mn-ea"/>
                <a:sym typeface="+mn-lt"/>
              </a:rPr>
              <a:t>权值共享</a:t>
            </a:r>
            <a:r>
              <a:rPr lang="en-US" altLang="zh-CN" sz="2800" dirty="0" err="1">
                <a:solidFill>
                  <a:srgbClr val="000000"/>
                </a:solidFill>
                <a:cs typeface="+mn-ea"/>
                <a:sym typeface="+mn-lt"/>
              </a:rPr>
              <a:t>。训练的目的是</a:t>
            </a:r>
            <a:r>
              <a:rPr lang="en-US" altLang="zh-CN" sz="2800" dirty="0" err="1">
                <a:solidFill>
                  <a:srgbClr val="FF0000"/>
                </a:solidFill>
                <a:cs typeface="+mn-ea"/>
                <a:sym typeface="+mn-lt"/>
              </a:rPr>
              <a:t>尽可能重构其原始输入</a:t>
            </a:r>
            <a:r>
              <a:rPr lang="zh-CN" altLang="en-US" sz="2800" dirty="0">
                <a:solidFill>
                  <a:srgbClr val="FF0000"/>
                </a:solidFill>
                <a:cs typeface="+mn-ea"/>
                <a:sym typeface="+mn-lt"/>
              </a:rPr>
              <a:t>。</a:t>
            </a:r>
            <a:endParaRPr lang="en-US" altLang="zh-CN" sz="2800" dirty="0">
              <a:solidFill>
                <a:srgbClr val="FF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 pos="368300" algn="l"/>
                <a:tab pos="2247900" algn="l"/>
                <a:tab pos="2311400" algn="l"/>
                <a:tab pos="2984500" algn="l"/>
                <a:tab pos="3263900" algn="l"/>
                <a:tab pos="3327400" algn="l"/>
                <a:tab pos="40259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err="1">
                <a:solidFill>
                  <a:srgbClr val="000000"/>
                </a:solidFill>
                <a:cs typeface="+mn-ea"/>
                <a:sym typeface="+mn-lt"/>
              </a:rPr>
              <a:t>参数的训练使用误差反向传播算法，误差函数可以使用</a:t>
            </a:r>
            <a:r>
              <a:rPr lang="en-US" altLang="zh-CN" sz="2800" dirty="0" err="1">
                <a:solidFill>
                  <a:srgbClr val="FF0000"/>
                </a:solidFill>
                <a:cs typeface="+mn-ea"/>
                <a:sym typeface="+mn-lt"/>
              </a:rPr>
              <a:t>最小二乘误差函数或交叉熵代价函数</a:t>
            </a:r>
            <a:endParaRPr lang="en-US" altLang="zh-CN" sz="2800" dirty="0">
              <a:solidFill>
                <a:srgbClr val="FF0000"/>
              </a:solidFill>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400"/>
              </a:lnSpc>
              <a:tabLst>
                <a:tab pos="342900" algn="l"/>
                <a:tab pos="368300" algn="l"/>
                <a:tab pos="2247900" algn="l"/>
                <a:tab pos="2311400" algn="l"/>
                <a:tab pos="2984500" algn="l"/>
                <a:tab pos="3263900" algn="l"/>
                <a:tab pos="3327400" algn="l"/>
                <a:tab pos="4025900" algn="l"/>
              </a:tabLst>
            </a:pPr>
            <a:r>
              <a:rPr lang="en-US" altLang="zh-CN" dirty="0">
                <a:cs typeface="+mn-ea"/>
                <a:sym typeface="+mn-lt"/>
              </a:rPr>
              <a:t>						</a:t>
            </a:r>
            <a:endParaRPr lang="en-US" altLang="zh-CN" sz="1415" dirty="0">
              <a:solidFill>
                <a:srgbClr val="000000"/>
              </a:solidFill>
              <a:cs typeface="+mn-ea"/>
              <a:sym typeface="+mn-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1047228" y="171675"/>
            <a:ext cx="10753911" cy="507831"/>
          </a:xfrm>
          <a:prstGeom prst="rect">
            <a:avLst/>
          </a:prstGeom>
          <a:noFill/>
        </p:spPr>
        <p:txBody>
          <a:bodyPr wrap="square" lIns="0" tIns="0" rIns="0" rtlCol="0">
            <a:spAutoFit/>
          </a:bodyPr>
          <a:lstStyle/>
          <a:p>
            <a:pPr>
              <a:lnSpc>
                <a:spcPts val="3600"/>
              </a:lnSpc>
              <a:tabLst>
                <a:tab pos="342900" algn="l"/>
              </a:tabLst>
            </a:pPr>
            <a:r>
              <a:rPr lang="en-US" altLang="zh-CN" sz="3600" dirty="0" err="1">
                <a:solidFill>
                  <a:srgbClr val="0E00DC"/>
                </a:solidFill>
                <a:cs typeface="+mn-ea"/>
                <a:sym typeface="+mn-lt"/>
              </a:rPr>
              <a:t>自编码器</a:t>
            </a:r>
            <a:endParaRPr lang="en-US" altLang="zh-CN" sz="3600" dirty="0">
              <a:solidFill>
                <a:srgbClr val="0E00DC"/>
              </a:solidFill>
              <a:cs typeface="+mn-ea"/>
              <a:sym typeface="+mn-lt"/>
            </a:endParaRPr>
          </a:p>
        </p:txBody>
      </p:sp>
      <p:sp>
        <p:nvSpPr>
          <p:cNvPr id="3" name="TextBox 1"/>
          <p:cNvSpPr txBox="1"/>
          <p:nvPr/>
        </p:nvSpPr>
        <p:spPr>
          <a:xfrm>
            <a:off x="968205" y="1605364"/>
            <a:ext cx="10753911" cy="3554819"/>
          </a:xfrm>
          <a:prstGeom prst="rect">
            <a:avLst/>
          </a:prstGeom>
          <a:noFill/>
        </p:spPr>
        <p:txBody>
          <a:bodyPr wrap="square" lIns="0" tIns="0" rIns="0" rtlCol="0">
            <a:spAutoFit/>
          </a:bodyPr>
          <a:lstStyle/>
          <a:p>
            <a:pPr>
              <a:lnSpc>
                <a:spcPct val="150000"/>
              </a:lnSpc>
              <a:tabLst>
                <a:tab pos="3429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err="1">
                <a:solidFill>
                  <a:srgbClr val="000000"/>
                </a:solidFill>
                <a:cs typeface="+mn-ea"/>
                <a:sym typeface="+mn-lt"/>
              </a:rPr>
              <a:t>当样本中包含噪声时，如果神经网络能够消除噪声，则被称为</a:t>
            </a:r>
            <a:r>
              <a:rPr lang="en-US" altLang="zh-CN" sz="2800" dirty="0" err="1">
                <a:solidFill>
                  <a:srgbClr val="FF0000"/>
                </a:solidFill>
                <a:cs typeface="+mn-ea"/>
                <a:sym typeface="+mn-lt"/>
              </a:rPr>
              <a:t>降噪自编码器</a:t>
            </a:r>
            <a:r>
              <a:rPr lang="en-US" altLang="zh-CN" sz="2800" dirty="0" err="1">
                <a:solidFill>
                  <a:srgbClr val="000000"/>
                </a:solidFill>
                <a:cs typeface="+mn-ea"/>
                <a:sym typeface="+mn-lt"/>
              </a:rPr>
              <a:t>（</a:t>
            </a:r>
            <a:r>
              <a:rPr lang="en-US" altLang="zh-CN" sz="2800" b="1" dirty="0" err="1">
                <a:solidFill>
                  <a:srgbClr val="000000"/>
                </a:solidFill>
                <a:cs typeface="+mn-ea"/>
                <a:sym typeface="+mn-lt"/>
              </a:rPr>
              <a:t>Denoising</a:t>
            </a:r>
            <a:r>
              <a:rPr lang="en-US" altLang="zh-CN" sz="2800" dirty="0">
                <a:cs typeface="+mn-ea"/>
                <a:sym typeface="+mn-lt"/>
              </a:rPr>
              <a:t> </a:t>
            </a:r>
            <a:r>
              <a:rPr lang="en-US" altLang="zh-CN" sz="2800" b="1" dirty="0">
                <a:solidFill>
                  <a:srgbClr val="000000"/>
                </a:solidFill>
                <a:cs typeface="+mn-ea"/>
                <a:sym typeface="+mn-lt"/>
              </a:rPr>
              <a:t>Autoencoder</a:t>
            </a:r>
            <a:r>
              <a:rPr lang="en-US" altLang="zh-CN" sz="2800" dirty="0">
                <a:solidFill>
                  <a:srgbClr val="000000"/>
                </a:solidFill>
                <a:cs typeface="+mn-ea"/>
                <a:sym typeface="+mn-lt"/>
              </a:rPr>
              <a:t>）</a:t>
            </a:r>
            <a:endParaRPr lang="en-US" altLang="zh-CN" sz="2800" dirty="0">
              <a:solidFill>
                <a:srgbClr val="000000"/>
              </a:solidFill>
              <a:cs typeface="+mn-ea"/>
              <a:sym typeface="+mn-lt"/>
            </a:endParaRPr>
          </a:p>
          <a:p>
            <a:pPr>
              <a:lnSpc>
                <a:spcPct val="150000"/>
              </a:lnSpc>
            </a:pPr>
            <a:endParaRPr lang="en-US" altLang="zh-CN" sz="2000" dirty="0">
              <a:cs typeface="+mn-ea"/>
              <a:sym typeface="+mn-lt"/>
            </a:endParaRPr>
          </a:p>
          <a:p>
            <a:pPr>
              <a:lnSpc>
                <a:spcPct val="150000"/>
              </a:lnSpc>
            </a:pPr>
            <a:endParaRPr lang="en-US" altLang="zh-CN" sz="2000" dirty="0">
              <a:cs typeface="+mn-ea"/>
              <a:sym typeface="+mn-lt"/>
            </a:endParaRPr>
          </a:p>
          <a:p>
            <a:pPr>
              <a:lnSpc>
                <a:spcPct val="150000"/>
              </a:lnSpc>
              <a:tabLst>
                <a:tab pos="3429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还有一种称为</a:t>
            </a:r>
            <a:r>
              <a:rPr lang="en-US" altLang="zh-CN" sz="2800" dirty="0">
                <a:solidFill>
                  <a:srgbClr val="FF0000"/>
                </a:solidFill>
                <a:cs typeface="+mn-ea"/>
                <a:sym typeface="+mn-lt"/>
              </a:rPr>
              <a:t>稀疏自编码器</a:t>
            </a:r>
            <a:r>
              <a:rPr lang="en-US" altLang="zh-CN" sz="2800" b="1" dirty="0">
                <a:solidFill>
                  <a:srgbClr val="000000"/>
                </a:solidFill>
                <a:cs typeface="+mn-ea"/>
                <a:sym typeface="+mn-lt"/>
              </a:rPr>
              <a:t>(</a:t>
            </a:r>
            <a:r>
              <a:rPr lang="en-US" altLang="zh-CN" sz="2800" dirty="0">
                <a:cs typeface="+mn-ea"/>
                <a:sym typeface="+mn-lt"/>
              </a:rPr>
              <a:t> </a:t>
            </a:r>
            <a:r>
              <a:rPr lang="en-US" altLang="zh-CN" sz="2800" b="1" dirty="0">
                <a:solidFill>
                  <a:srgbClr val="000000"/>
                </a:solidFill>
                <a:cs typeface="+mn-ea"/>
                <a:sym typeface="+mn-lt"/>
              </a:rPr>
              <a:t>Sparse</a:t>
            </a:r>
            <a:r>
              <a:rPr lang="en-US" altLang="zh-CN" sz="2800" dirty="0">
                <a:cs typeface="+mn-ea"/>
                <a:sym typeface="+mn-lt"/>
              </a:rPr>
              <a:t> </a:t>
            </a:r>
            <a:r>
              <a:rPr lang="en-US" altLang="zh-CN" sz="2800" b="1" dirty="0">
                <a:solidFill>
                  <a:srgbClr val="000000"/>
                </a:solidFill>
                <a:cs typeface="+mn-ea"/>
                <a:sym typeface="+mn-lt"/>
              </a:rPr>
              <a:t>Autoencoder</a:t>
            </a:r>
            <a:r>
              <a:rPr lang="en-US" altLang="zh-CN" sz="2800" dirty="0">
                <a:cs typeface="+mn-ea"/>
                <a:sym typeface="+mn-lt"/>
              </a:rPr>
              <a:t> </a:t>
            </a:r>
            <a:r>
              <a:rPr lang="en-US" altLang="zh-CN" sz="2800" b="1" dirty="0">
                <a:solidFill>
                  <a:srgbClr val="000000"/>
                </a:solidFill>
                <a:cs typeface="+mn-ea"/>
                <a:sym typeface="+mn-lt"/>
              </a:rPr>
              <a:t>)</a:t>
            </a:r>
            <a:r>
              <a:rPr lang="en-US" altLang="zh-CN" sz="2800" dirty="0" err="1">
                <a:solidFill>
                  <a:srgbClr val="000000"/>
                </a:solidFill>
                <a:cs typeface="+mn-ea"/>
                <a:sym typeface="+mn-lt"/>
              </a:rPr>
              <a:t>的网络，它在自编码器中引入了正则化项，以去除冗余信息</a:t>
            </a:r>
            <a:endParaRPr lang="en-US" altLang="zh-CN" sz="2800" dirty="0">
              <a:solidFill>
                <a:srgbClr val="000000"/>
              </a:solidFill>
              <a:cs typeface="+mn-ea"/>
              <a:sym typeface="+mn-l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1524000" y="2244851"/>
            <a:ext cx="9144000" cy="2087880"/>
          </a:xfrm>
          <a:custGeom>
            <a:avLst/>
            <a:gdLst>
              <a:gd name="connsiteX0" fmla="*/ 0 w 9144000"/>
              <a:gd name="connsiteY0" fmla="*/ 2087880 h 2087880"/>
              <a:gd name="connsiteX1" fmla="*/ 9144000 w 9144000"/>
              <a:gd name="connsiteY1" fmla="*/ 2087880 h 2087880"/>
              <a:gd name="connsiteX2" fmla="*/ 9144000 w 9144000"/>
              <a:gd name="connsiteY2" fmla="*/ 0 h 2087880"/>
              <a:gd name="connsiteX3" fmla="*/ 0 w 9144000"/>
              <a:gd name="connsiteY3" fmla="*/ 0 h 2087880"/>
              <a:gd name="connsiteX4" fmla="*/ 0 w 9144000"/>
              <a:gd name="connsiteY4" fmla="*/ 2087880 h 20878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087880">
                <a:moveTo>
                  <a:pt x="0" y="2087880"/>
                </a:moveTo>
                <a:lnTo>
                  <a:pt x="9144000" y="2087880"/>
                </a:lnTo>
                <a:lnTo>
                  <a:pt x="9144000" y="0"/>
                </a:lnTo>
                <a:lnTo>
                  <a:pt x="0" y="0"/>
                </a:lnTo>
                <a:lnTo>
                  <a:pt x="0" y="2087880"/>
                </a:lnTo>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Freeform 3"/>
          <p:cNvSpPr/>
          <p:nvPr/>
        </p:nvSpPr>
        <p:spPr>
          <a:xfrm>
            <a:off x="1523999" y="1757171"/>
            <a:ext cx="2936748" cy="487680"/>
          </a:xfrm>
          <a:custGeom>
            <a:avLst/>
            <a:gdLst>
              <a:gd name="connsiteX0" fmla="*/ 209715 w 2936748"/>
              <a:gd name="connsiteY0" fmla="*/ 0 h 487680"/>
              <a:gd name="connsiteX1" fmla="*/ 2726308 w 2936748"/>
              <a:gd name="connsiteY1" fmla="*/ 0 h 487680"/>
              <a:gd name="connsiteX2" fmla="*/ 2936748 w 2936748"/>
              <a:gd name="connsiteY2" fmla="*/ 487679 h 487680"/>
              <a:gd name="connsiteX3" fmla="*/ 0 w 2936748"/>
              <a:gd name="connsiteY3" fmla="*/ 487679 h 487680"/>
              <a:gd name="connsiteX4" fmla="*/ 209715 w 2936748"/>
              <a:gd name="connsiteY4" fmla="*/ 0 h 4876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36748" h="487680">
                <a:moveTo>
                  <a:pt x="209715" y="0"/>
                </a:moveTo>
                <a:lnTo>
                  <a:pt x="2726308" y="0"/>
                </a:lnTo>
                <a:lnTo>
                  <a:pt x="2936748" y="487679"/>
                </a:lnTo>
                <a:lnTo>
                  <a:pt x="0" y="487679"/>
                </a:lnTo>
                <a:lnTo>
                  <a:pt x="209715" y="0"/>
                </a:lnTo>
              </a:path>
            </a:pathLst>
          </a:custGeom>
          <a:solidFill>
            <a:srgbClr val="D5EE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1"/>
          <p:cNvSpPr txBox="1"/>
          <p:nvPr/>
        </p:nvSpPr>
        <p:spPr>
          <a:xfrm>
            <a:off x="1524000" y="3144178"/>
            <a:ext cx="9144000" cy="596638"/>
          </a:xfrm>
          <a:prstGeom prst="rect">
            <a:avLst/>
          </a:prstGeom>
          <a:noFill/>
        </p:spPr>
        <p:txBody>
          <a:bodyPr wrap="square" lIns="0" tIns="0" rIns="0" rtlCol="0">
            <a:spAutoFit/>
          </a:bodyPr>
          <a:lstStyle/>
          <a:p>
            <a:pPr algn="ctr">
              <a:lnSpc>
                <a:spcPts val="4200"/>
              </a:lnSpc>
            </a:pPr>
            <a:r>
              <a:rPr lang="zh-CN" altLang="en-US" sz="4800" b="1" dirty="0">
                <a:solidFill>
                  <a:srgbClr val="0308DC"/>
                </a:solidFill>
                <a:cs typeface="+mn-ea"/>
                <a:sym typeface="+mn-lt"/>
              </a:rPr>
              <a:t>自编码器变种、预训练</a:t>
            </a:r>
            <a:endParaRPr lang="en-US" altLang="zh-CN" sz="4800" b="1" dirty="0">
              <a:solidFill>
                <a:srgbClr val="0308DC"/>
              </a:solidFill>
              <a:cs typeface="+mn-ea"/>
              <a:sym typeface="+mn-lt"/>
            </a:endParaRPr>
          </a:p>
        </p:txBody>
      </p:sp>
      <p:sp>
        <p:nvSpPr>
          <p:cNvPr id="6" name="矩形 5"/>
          <p:cNvSpPr/>
          <p:nvPr/>
        </p:nvSpPr>
        <p:spPr>
          <a:xfrm>
            <a:off x="2463222" y="1757171"/>
            <a:ext cx="1058303" cy="523220"/>
          </a:xfrm>
          <a:prstGeom prst="rect">
            <a:avLst/>
          </a:prstGeom>
        </p:spPr>
        <p:txBody>
          <a:bodyPr wrap="none">
            <a:spAutoFit/>
          </a:bodyPr>
          <a:lstStyle/>
          <a:p>
            <a:r>
              <a:rPr lang="en-US" altLang="zh-CN" sz="2800" b="1" dirty="0">
                <a:solidFill>
                  <a:srgbClr val="0308DC"/>
                </a:solidFill>
                <a:cs typeface="+mn-ea"/>
                <a:sym typeface="+mn-lt"/>
              </a:rPr>
              <a:t>10.7 </a:t>
            </a:r>
            <a:endParaRPr lang="zh-CN" altLang="en-US" sz="2800" b="1" dirty="0">
              <a:solidFill>
                <a:srgbClr val="0308DC"/>
              </a:solidFill>
              <a:cs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1104474" y="243327"/>
            <a:ext cx="10825757" cy="507831"/>
          </a:xfrm>
          <a:prstGeom prst="rect">
            <a:avLst/>
          </a:prstGeom>
          <a:noFill/>
        </p:spPr>
        <p:txBody>
          <a:bodyPr wrap="square" lIns="0" tIns="0" rIns="0" rtlCol="0">
            <a:spAutoFit/>
          </a:bodyPr>
          <a:lstStyle/>
          <a:p>
            <a:pPr>
              <a:lnSpc>
                <a:spcPts val="3600"/>
              </a:lnSpc>
              <a:tabLst>
                <a:tab pos="342900" algn="l"/>
                <a:tab pos="457200" algn="l"/>
                <a:tab pos="736600" algn="l"/>
                <a:tab pos="3238500" algn="l"/>
              </a:tabLst>
            </a:pPr>
            <a:r>
              <a:rPr lang="en-US" altLang="zh-CN" sz="3600" dirty="0" err="1">
                <a:solidFill>
                  <a:srgbClr val="0E00DC"/>
                </a:solidFill>
                <a:cs typeface="+mn-ea"/>
                <a:sym typeface="+mn-lt"/>
              </a:rPr>
              <a:t>降噪自编码器</a:t>
            </a:r>
            <a:r>
              <a:rPr lang="en-US" altLang="zh-CN" dirty="0">
                <a:cs typeface="+mn-ea"/>
                <a:sym typeface="+mn-lt"/>
              </a:rPr>
              <a:t>	</a:t>
            </a:r>
            <a:endParaRPr lang="en-US" altLang="zh-CN" sz="2005" dirty="0">
              <a:solidFill>
                <a:srgbClr val="000000"/>
              </a:solidFill>
              <a:cs typeface="+mn-ea"/>
              <a:sym typeface="+mn-lt"/>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45529" y="4236448"/>
            <a:ext cx="2214478" cy="593736"/>
          </a:xfrm>
          <a:prstGeom prst="rect">
            <a:avLst/>
          </a:prstGeom>
        </p:spPr>
      </p:pic>
      <p:sp>
        <p:nvSpPr>
          <p:cNvPr id="4" name="TextBox 1"/>
          <p:cNvSpPr txBox="1"/>
          <p:nvPr/>
        </p:nvSpPr>
        <p:spPr>
          <a:xfrm>
            <a:off x="969007" y="999682"/>
            <a:ext cx="10825757" cy="3447098"/>
          </a:xfrm>
          <a:prstGeom prst="rect">
            <a:avLst/>
          </a:prstGeom>
          <a:noFill/>
        </p:spPr>
        <p:txBody>
          <a:bodyPr wrap="square" lIns="0" tIns="0" rIns="0" rtlCol="0">
            <a:spAutoFit/>
          </a:bodyPr>
          <a:lstStyle/>
          <a:p>
            <a:pPr>
              <a:lnSpc>
                <a:spcPct val="150000"/>
              </a:lnSpc>
              <a:tabLst>
                <a:tab pos="342900" algn="l"/>
                <a:tab pos="457200" algn="l"/>
                <a:tab pos="736600" algn="l"/>
                <a:tab pos="3238500" algn="l"/>
              </a:tabLst>
            </a:pPr>
            <a:r>
              <a:rPr lang="en-US" altLang="zh-CN" sz="2800" dirty="0">
                <a:solidFill>
                  <a:srgbClr val="FF0000"/>
                </a:solidFill>
                <a:cs typeface="+mn-ea"/>
                <a:sym typeface="+mn-lt"/>
              </a:rPr>
              <a:t>❑</a:t>
            </a:r>
            <a:r>
              <a:rPr lang="en-US" altLang="zh-CN" sz="2800" dirty="0">
                <a:cs typeface="+mn-ea"/>
                <a:sym typeface="+mn-lt"/>
              </a:rPr>
              <a:t> </a:t>
            </a:r>
            <a:r>
              <a:rPr lang="en-US" altLang="zh-CN" sz="2800" dirty="0">
                <a:solidFill>
                  <a:srgbClr val="FF0000"/>
                </a:solidFill>
                <a:cs typeface="+mn-ea"/>
                <a:sym typeface="+mn-lt"/>
              </a:rPr>
              <a:t>降噪自编码器</a:t>
            </a:r>
            <a:r>
              <a:rPr lang="en-US" altLang="zh-CN" sz="2800" dirty="0">
                <a:solidFill>
                  <a:srgbClr val="000000"/>
                </a:solidFill>
                <a:cs typeface="+mn-ea"/>
                <a:sym typeface="+mn-lt"/>
              </a:rPr>
              <a:t>（</a:t>
            </a:r>
            <a:r>
              <a:rPr lang="en-US" altLang="zh-CN" sz="2800" b="1" dirty="0">
                <a:solidFill>
                  <a:srgbClr val="000000"/>
                </a:solidFill>
                <a:cs typeface="+mn-ea"/>
                <a:sym typeface="+mn-lt"/>
              </a:rPr>
              <a:t>Denoising</a:t>
            </a:r>
            <a:r>
              <a:rPr lang="en-US" altLang="zh-CN" sz="2800" dirty="0">
                <a:cs typeface="+mn-ea"/>
                <a:sym typeface="+mn-lt"/>
              </a:rPr>
              <a:t> </a:t>
            </a:r>
            <a:r>
              <a:rPr lang="en-US" altLang="zh-CN" sz="2800" b="1" dirty="0" err="1">
                <a:solidFill>
                  <a:srgbClr val="000000"/>
                </a:solidFill>
                <a:cs typeface="+mn-ea"/>
                <a:sym typeface="+mn-lt"/>
              </a:rPr>
              <a:t>Autoencoder</a:t>
            </a:r>
            <a:r>
              <a:rPr lang="en-US" altLang="zh-CN" sz="2800" dirty="0" err="1">
                <a:solidFill>
                  <a:srgbClr val="000000"/>
                </a:solidFill>
                <a:cs typeface="+mn-ea"/>
                <a:sym typeface="+mn-lt"/>
              </a:rPr>
              <a:t>）的网络结构和自编码器一样，只是对训练方法进行了改进</a:t>
            </a:r>
            <a:endParaRPr lang="en-US" altLang="zh-CN" sz="2800" dirty="0">
              <a:solidFill>
                <a:srgbClr val="00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 pos="457200" algn="l"/>
                <a:tab pos="736600" algn="l"/>
                <a:tab pos="3238500" algn="l"/>
              </a:tabLst>
            </a:pPr>
            <a:r>
              <a:rPr lang="en-US" altLang="zh-CN" sz="20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自编码器是把训练样本直接输入给输入层，而降噪自编码器则是把</a:t>
            </a:r>
            <a:r>
              <a:rPr lang="en-US" altLang="zh-CN" sz="2400" dirty="0" err="1">
                <a:solidFill>
                  <a:srgbClr val="FF0000"/>
                </a:solidFill>
                <a:cs typeface="+mn-ea"/>
                <a:sym typeface="+mn-lt"/>
              </a:rPr>
              <a:t>通过向训练样本中加入随机噪声得到的样本输入给输入层</a:t>
            </a:r>
            <a:endParaRPr lang="en-US" altLang="zh-CN" sz="2400" dirty="0">
              <a:solidFill>
                <a:srgbClr val="FF0000"/>
              </a:solidFill>
              <a:cs typeface="+mn-ea"/>
              <a:sym typeface="+mn-lt"/>
            </a:endParaRPr>
          </a:p>
          <a:p>
            <a:pPr>
              <a:lnSpc>
                <a:spcPts val="1000"/>
              </a:lnSpc>
            </a:pPr>
            <a:endParaRPr lang="en-US" altLang="zh-CN" dirty="0">
              <a:cs typeface="+mn-ea"/>
              <a:sym typeface="+mn-lt"/>
            </a:endParaRPr>
          </a:p>
          <a:p>
            <a:pPr>
              <a:lnSpc>
                <a:spcPts val="3200"/>
              </a:lnSpc>
              <a:tabLst>
                <a:tab pos="342900" algn="l"/>
                <a:tab pos="457200" algn="l"/>
                <a:tab pos="736600" algn="l"/>
                <a:tab pos="3238500" algn="l"/>
              </a:tabLst>
            </a:pPr>
            <a:r>
              <a:rPr lang="en-US" altLang="zh-CN" dirty="0">
                <a:cs typeface="+mn-ea"/>
                <a:sym typeface="+mn-lt"/>
              </a:rPr>
              <a:t>				</a:t>
            </a:r>
            <a:endParaRPr lang="en-US" altLang="zh-CN" sz="2005" dirty="0">
              <a:solidFill>
                <a:srgbClr val="000000"/>
              </a:solidFill>
              <a:cs typeface="+mn-ea"/>
              <a:sym typeface="+mn-l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1892300" y="4445000"/>
            <a:ext cx="8407400" cy="1765300"/>
          </a:xfrm>
          <a:prstGeom prst="rect">
            <a:avLst/>
          </a:prstGeom>
          <a:noFill/>
        </p:spPr>
      </p:pic>
      <p:sp>
        <p:nvSpPr>
          <p:cNvPr id="12" name="TextBox 1"/>
          <p:cNvSpPr txBox="1"/>
          <p:nvPr/>
        </p:nvSpPr>
        <p:spPr>
          <a:xfrm>
            <a:off x="1057986" y="190202"/>
            <a:ext cx="10517242" cy="507831"/>
          </a:xfrm>
          <a:prstGeom prst="rect">
            <a:avLst/>
          </a:prstGeom>
          <a:noFill/>
        </p:spPr>
        <p:txBody>
          <a:bodyPr wrap="square" lIns="0" tIns="0" rIns="0" rtlCol="0">
            <a:spAutoFit/>
          </a:bodyPr>
          <a:lstStyle/>
          <a:p>
            <a:pPr>
              <a:lnSpc>
                <a:spcPts val="3600"/>
              </a:lnSpc>
              <a:tabLst>
                <a:tab pos="342900" algn="l"/>
                <a:tab pos="469900" algn="l"/>
              </a:tabLst>
            </a:pPr>
            <a:r>
              <a:rPr lang="en-US" altLang="zh-CN" sz="3600" dirty="0" err="1">
                <a:solidFill>
                  <a:srgbClr val="0E00DC"/>
                </a:solidFill>
                <a:cs typeface="+mn-ea"/>
                <a:sym typeface="+mn-lt"/>
              </a:rPr>
              <a:t>降噪自编码器</a:t>
            </a:r>
            <a:endParaRPr lang="en-US" altLang="zh-CN" sz="3600" dirty="0">
              <a:solidFill>
                <a:srgbClr val="0E00DC"/>
              </a:solidFill>
              <a:cs typeface="+mn-ea"/>
              <a:sym typeface="+mn-lt"/>
            </a:endParaRPr>
          </a:p>
        </p:txBody>
      </p:sp>
      <p:sp>
        <p:nvSpPr>
          <p:cNvPr id="4" name="TextBox 1"/>
          <p:cNvSpPr txBox="1"/>
          <p:nvPr/>
        </p:nvSpPr>
        <p:spPr>
          <a:xfrm>
            <a:off x="1057986" y="924485"/>
            <a:ext cx="10517242" cy="3290644"/>
          </a:xfrm>
          <a:prstGeom prst="rect">
            <a:avLst/>
          </a:prstGeom>
          <a:noFill/>
        </p:spPr>
        <p:txBody>
          <a:bodyPr wrap="square" lIns="0" tIns="0" rIns="0" rtlCol="0">
            <a:spAutoFit/>
          </a:bodyPr>
          <a:lstStyle/>
          <a:p>
            <a:pPr>
              <a:lnSpc>
                <a:spcPts val="3600"/>
              </a:lnSpc>
              <a:tabLst>
                <a:tab pos="342900" algn="l"/>
                <a:tab pos="4699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假设随机噪声𝜀服从</a:t>
            </a:r>
            <a:r>
              <a:rPr lang="en-US" altLang="zh-CN" sz="2800" dirty="0">
                <a:solidFill>
                  <a:srgbClr val="FF0000"/>
                </a:solidFill>
                <a:cs typeface="+mn-ea"/>
                <a:sym typeface="+mn-lt"/>
              </a:rPr>
              <a:t>均值为</a:t>
            </a:r>
            <a:r>
              <a:rPr lang="en-US" altLang="zh-CN" sz="2800" b="1" dirty="0">
                <a:solidFill>
                  <a:srgbClr val="FF0000"/>
                </a:solidFill>
                <a:cs typeface="+mn-ea"/>
                <a:sym typeface="+mn-lt"/>
              </a:rPr>
              <a:t>0</a:t>
            </a:r>
            <a:r>
              <a:rPr lang="en-US" altLang="zh-CN" sz="2800" dirty="0">
                <a:solidFill>
                  <a:srgbClr val="FF0000"/>
                </a:solidFill>
                <a:cs typeface="+mn-ea"/>
                <a:sym typeface="+mn-lt"/>
              </a:rPr>
              <a:t>，方差为𝜎</a:t>
            </a:r>
            <a:r>
              <a:rPr lang="en-US" altLang="zh-CN" dirty="0">
                <a:solidFill>
                  <a:srgbClr val="FF0000"/>
                </a:solidFill>
                <a:cs typeface="+mn-ea"/>
                <a:sym typeface="+mn-lt"/>
              </a:rPr>
              <a:t>2</a:t>
            </a:r>
            <a:r>
              <a:rPr lang="en-US" altLang="zh-CN" sz="2800" dirty="0">
                <a:solidFill>
                  <a:srgbClr val="FF0000"/>
                </a:solidFill>
                <a:cs typeface="+mn-ea"/>
                <a:sym typeface="+mn-lt"/>
              </a:rPr>
              <a:t>的正态分布</a:t>
            </a:r>
            <a:r>
              <a:rPr lang="en-US" altLang="zh-CN" sz="2800" dirty="0">
                <a:solidFill>
                  <a:srgbClr val="000000"/>
                </a:solidFill>
                <a:cs typeface="+mn-ea"/>
                <a:sym typeface="+mn-lt"/>
              </a:rPr>
              <a:t>，我们需要训练神经网络，使得</a:t>
            </a:r>
            <a:r>
              <a:rPr lang="en-US" altLang="zh-CN" sz="2800" dirty="0">
                <a:solidFill>
                  <a:srgbClr val="FF0000"/>
                </a:solidFill>
                <a:cs typeface="+mn-ea"/>
                <a:sym typeface="+mn-lt"/>
              </a:rPr>
              <a:t>重构结果和不含噪声的样本之间的误差收敛于极小值</a:t>
            </a:r>
            <a:endParaRPr lang="en-US" altLang="zh-CN" sz="2800" dirty="0">
              <a:solidFill>
                <a:srgbClr val="FF0000"/>
              </a:solidFill>
              <a:cs typeface="+mn-ea"/>
              <a:sym typeface="+mn-lt"/>
            </a:endParaRPr>
          </a:p>
          <a:p>
            <a:pPr>
              <a:lnSpc>
                <a:spcPts val="1000"/>
              </a:lnSpc>
            </a:pPr>
            <a:endParaRPr lang="en-US" altLang="zh-CN" sz="2000" dirty="0">
              <a:cs typeface="+mn-ea"/>
              <a:sym typeface="+mn-lt"/>
            </a:endParaRPr>
          </a:p>
          <a:p>
            <a:pPr>
              <a:lnSpc>
                <a:spcPts val="3000"/>
              </a:lnSpc>
              <a:tabLst>
                <a:tab pos="342900" algn="l"/>
                <a:tab pos="4699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err="1">
                <a:solidFill>
                  <a:srgbClr val="000000"/>
                </a:solidFill>
                <a:cs typeface="+mn-ea"/>
                <a:sym typeface="+mn-lt"/>
              </a:rPr>
              <a:t>误差函数会对不含噪声的输入样本进行计算，故降噪自编码器可以完成以下两项训练</a:t>
            </a:r>
            <a:endParaRPr lang="en-US" altLang="zh-CN" sz="2800" dirty="0">
              <a:solidFill>
                <a:srgbClr val="000000"/>
              </a:solidFill>
              <a:cs typeface="+mn-ea"/>
              <a:sym typeface="+mn-lt"/>
            </a:endParaRPr>
          </a:p>
          <a:p>
            <a:pPr>
              <a:lnSpc>
                <a:spcPts val="1000"/>
              </a:lnSpc>
            </a:pPr>
            <a:endParaRPr lang="en-US" altLang="zh-CN" sz="2000" dirty="0">
              <a:cs typeface="+mn-ea"/>
              <a:sym typeface="+mn-lt"/>
            </a:endParaRPr>
          </a:p>
          <a:p>
            <a:pPr>
              <a:lnSpc>
                <a:spcPts val="2900"/>
              </a:lnSpc>
              <a:tabLst>
                <a:tab pos="342900" algn="l"/>
                <a:tab pos="469900" algn="l"/>
              </a:tabLst>
            </a:pPr>
            <a:r>
              <a:rPr lang="en-US" altLang="zh-CN" sz="20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保持输入样本不变的条件下，能够更好地反映样本属性的特征</a:t>
            </a:r>
            <a:endParaRPr lang="en-US" altLang="zh-CN" sz="2400" dirty="0">
              <a:solidFill>
                <a:srgbClr val="000000"/>
              </a:solidFill>
              <a:cs typeface="+mn-ea"/>
              <a:sym typeface="+mn-lt"/>
            </a:endParaRPr>
          </a:p>
          <a:p>
            <a:pPr>
              <a:lnSpc>
                <a:spcPts val="1000"/>
              </a:lnSpc>
            </a:pPr>
            <a:endParaRPr lang="en-US" altLang="zh-CN" sz="2000" dirty="0">
              <a:cs typeface="+mn-ea"/>
              <a:sym typeface="+mn-lt"/>
            </a:endParaRPr>
          </a:p>
          <a:p>
            <a:pPr>
              <a:lnSpc>
                <a:spcPts val="2600"/>
              </a:lnSpc>
              <a:tabLst>
                <a:tab pos="342900" algn="l"/>
                <a:tab pos="469900" algn="l"/>
              </a:tabLst>
            </a:pPr>
            <a:r>
              <a:rPr lang="en-US" altLang="zh-CN" sz="20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消除输入样本中包含的噪声</a:t>
            </a:r>
            <a:endParaRPr lang="en-US" altLang="zh-CN" sz="2400" dirty="0">
              <a:solidFill>
                <a:srgbClr val="000000"/>
              </a:solidFill>
              <a:cs typeface="+mn-ea"/>
              <a:sym typeface="+mn-l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1892300" y="1585214"/>
            <a:ext cx="8178800" cy="1041400"/>
          </a:xfrm>
          <a:prstGeom prst="rect">
            <a:avLst/>
          </a:prstGeom>
          <a:noFill/>
        </p:spPr>
      </p:pic>
      <p:pic>
        <p:nvPicPr>
          <p:cNvPr id="10" name="Picture 3"/>
          <p:cNvPicPr>
            <a:picLocks noChangeAspect="1" noChangeArrowheads="1"/>
          </p:cNvPicPr>
          <p:nvPr/>
        </p:nvPicPr>
        <p:blipFill>
          <a:blip r:embed="rId2"/>
          <a:srcRect/>
          <a:stretch>
            <a:fillRect/>
          </a:stretch>
        </p:blipFill>
        <p:spPr bwMode="auto">
          <a:xfrm>
            <a:off x="1892300" y="3175000"/>
            <a:ext cx="8178800" cy="939800"/>
          </a:xfrm>
          <a:prstGeom prst="rect">
            <a:avLst/>
          </a:prstGeom>
          <a:noFill/>
        </p:spPr>
      </p:pic>
      <p:pic>
        <p:nvPicPr>
          <p:cNvPr id="11" name="Picture 3"/>
          <p:cNvPicPr>
            <a:picLocks noChangeAspect="1" noChangeArrowheads="1"/>
          </p:cNvPicPr>
          <p:nvPr/>
        </p:nvPicPr>
        <p:blipFill>
          <a:blip r:embed="rId3"/>
          <a:srcRect/>
          <a:stretch>
            <a:fillRect/>
          </a:stretch>
        </p:blipFill>
        <p:spPr bwMode="auto">
          <a:xfrm>
            <a:off x="1892300" y="4838700"/>
            <a:ext cx="8178800" cy="939800"/>
          </a:xfrm>
          <a:prstGeom prst="rect">
            <a:avLst/>
          </a:prstGeom>
          <a:noFill/>
        </p:spPr>
      </p:pic>
      <p:sp>
        <p:nvSpPr>
          <p:cNvPr id="14" name="TextBox 1"/>
          <p:cNvSpPr txBox="1"/>
          <p:nvPr/>
        </p:nvSpPr>
        <p:spPr>
          <a:xfrm>
            <a:off x="950409" y="278343"/>
            <a:ext cx="2769989" cy="507831"/>
          </a:xfrm>
          <a:prstGeom prst="rect">
            <a:avLst/>
          </a:prstGeom>
          <a:noFill/>
        </p:spPr>
        <p:txBody>
          <a:bodyPr wrap="none" lIns="0" tIns="0" rIns="0" rtlCol="0">
            <a:spAutoFit/>
          </a:bodyPr>
          <a:lstStyle/>
          <a:p>
            <a:pPr>
              <a:lnSpc>
                <a:spcPts val="3600"/>
              </a:lnSpc>
              <a:tabLst>
                <a:tab pos="2933700" algn="l"/>
                <a:tab pos="3111500" algn="l"/>
                <a:tab pos="3276600" algn="l"/>
              </a:tabLst>
            </a:pPr>
            <a:r>
              <a:rPr lang="en-US" altLang="zh-CN" sz="3600" dirty="0" err="1">
                <a:solidFill>
                  <a:srgbClr val="0E00DC"/>
                </a:solidFill>
                <a:cs typeface="+mn-ea"/>
                <a:sym typeface="+mn-lt"/>
              </a:rPr>
              <a:t>降噪自编码器</a:t>
            </a:r>
            <a:endParaRPr lang="en-US" altLang="zh-CN" sz="3600" dirty="0">
              <a:solidFill>
                <a:srgbClr val="0E00DC"/>
              </a:solidFill>
              <a:cs typeface="+mn-ea"/>
              <a:sym typeface="+mn-lt"/>
            </a:endParaRPr>
          </a:p>
        </p:txBody>
      </p:sp>
      <p:sp>
        <p:nvSpPr>
          <p:cNvPr id="6" name="TextBox 1"/>
          <p:cNvSpPr txBox="1"/>
          <p:nvPr/>
        </p:nvSpPr>
        <p:spPr>
          <a:xfrm>
            <a:off x="1063298" y="793584"/>
            <a:ext cx="6221255" cy="5534849"/>
          </a:xfrm>
          <a:prstGeom prst="rect">
            <a:avLst/>
          </a:prstGeom>
          <a:noFill/>
        </p:spPr>
        <p:txBody>
          <a:bodyPr wrap="none" lIns="0" tIns="0" rIns="0" rtlCol="0">
            <a:spAutoFit/>
          </a:bodyPr>
          <a:lstStyle/>
          <a:p>
            <a:pPr>
              <a:lnSpc>
                <a:spcPts val="1000"/>
              </a:lnSpc>
            </a:pPr>
            <a:endParaRPr lang="en-US" altLang="zh-CN" dirty="0">
              <a:cs typeface="+mn-ea"/>
              <a:sym typeface="+mn-lt"/>
            </a:endParaRPr>
          </a:p>
          <a:p>
            <a:pPr>
              <a:lnSpc>
                <a:spcPts val="3600"/>
              </a:lnSpc>
              <a:tabLst>
                <a:tab pos="2933700" algn="l"/>
                <a:tab pos="3111500" algn="l"/>
                <a:tab pos="32766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在</a:t>
            </a:r>
            <a:r>
              <a:rPr lang="en-US" altLang="zh-CN" sz="2400" b="1" dirty="0">
                <a:solidFill>
                  <a:srgbClr val="000000"/>
                </a:solidFill>
                <a:cs typeface="+mn-ea"/>
                <a:sym typeface="+mn-lt"/>
              </a:rPr>
              <a:t>MNIST</a:t>
            </a:r>
            <a:r>
              <a:rPr lang="en-US" altLang="zh-CN" sz="2400" dirty="0">
                <a:solidFill>
                  <a:srgbClr val="000000"/>
                </a:solidFill>
                <a:cs typeface="+mn-ea"/>
                <a:sym typeface="+mn-lt"/>
              </a:rPr>
              <a:t>数据集上应用降噪自编码器</a:t>
            </a:r>
            <a:endParaRPr lang="en-US" altLang="zh-CN" sz="2400" dirty="0">
              <a:solidFill>
                <a:srgbClr val="000000"/>
              </a:solidFill>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2400"/>
              </a:lnSpc>
              <a:tabLst>
                <a:tab pos="2933700" algn="l"/>
                <a:tab pos="3111500" algn="l"/>
                <a:tab pos="3276600" algn="l"/>
              </a:tabLst>
            </a:pPr>
            <a:r>
              <a:rPr lang="en-US" altLang="zh-CN" dirty="0">
                <a:cs typeface="+mn-ea"/>
                <a:sym typeface="+mn-lt"/>
              </a:rPr>
              <a:t>			</a:t>
            </a:r>
            <a:r>
              <a:rPr lang="en-US" altLang="zh-CN" sz="2005" dirty="0">
                <a:solidFill>
                  <a:srgbClr val="000000"/>
                </a:solidFill>
                <a:cs typeface="+mn-ea"/>
                <a:sym typeface="+mn-lt"/>
              </a:rPr>
              <a:t>图1：原始图像</a:t>
            </a:r>
            <a:endParaRPr lang="en-US" altLang="zh-CN" sz="2005" dirty="0">
              <a:solidFill>
                <a:srgbClr val="000000"/>
              </a:solidFill>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2900"/>
              </a:lnSpc>
              <a:tabLst>
                <a:tab pos="2933700" algn="l"/>
                <a:tab pos="3111500" algn="l"/>
                <a:tab pos="3276600" algn="l"/>
              </a:tabLst>
            </a:pPr>
            <a:r>
              <a:rPr lang="en-US" altLang="zh-CN" dirty="0">
                <a:cs typeface="+mn-ea"/>
                <a:sym typeface="+mn-lt"/>
              </a:rPr>
              <a:t>	</a:t>
            </a:r>
            <a:r>
              <a:rPr lang="en-US" altLang="zh-CN" sz="2400" dirty="0">
                <a:solidFill>
                  <a:srgbClr val="000000"/>
                </a:solidFill>
                <a:cs typeface="+mn-ea"/>
                <a:sym typeface="+mn-lt"/>
              </a:rPr>
              <a:t>图2：加入噪声后的图像</a:t>
            </a:r>
            <a:endParaRPr lang="en-US" altLang="zh-CN" sz="2400" dirty="0">
              <a:solidFill>
                <a:srgbClr val="000000"/>
              </a:solidFill>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1000"/>
              </a:lnSpc>
            </a:pPr>
            <a:endParaRPr lang="en-US" altLang="zh-CN" dirty="0">
              <a:cs typeface="+mn-ea"/>
              <a:sym typeface="+mn-lt"/>
            </a:endParaRPr>
          </a:p>
          <a:p>
            <a:pPr>
              <a:lnSpc>
                <a:spcPts val="2900"/>
              </a:lnSpc>
              <a:tabLst>
                <a:tab pos="2933700" algn="l"/>
                <a:tab pos="3111500" algn="l"/>
                <a:tab pos="3276600" algn="l"/>
              </a:tabLst>
            </a:pPr>
            <a:r>
              <a:rPr lang="en-US" altLang="zh-CN" dirty="0">
                <a:cs typeface="+mn-ea"/>
                <a:sym typeface="+mn-lt"/>
              </a:rPr>
              <a:t>		</a:t>
            </a:r>
            <a:r>
              <a:rPr lang="en-US" altLang="zh-CN" sz="2400" dirty="0">
                <a:solidFill>
                  <a:srgbClr val="000000"/>
                </a:solidFill>
                <a:cs typeface="+mn-ea"/>
                <a:sym typeface="+mn-lt"/>
              </a:rPr>
              <a:t>图3：去噪后的图像</a:t>
            </a:r>
            <a:endParaRPr lang="en-US" altLang="zh-CN" sz="2400" dirty="0">
              <a:solidFill>
                <a:srgbClr val="000000"/>
              </a:solidFill>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091645" y="4409929"/>
            <a:ext cx="1838367" cy="1317348"/>
          </a:xfrm>
          <a:prstGeom prst="rect">
            <a:avLst/>
          </a:prstGeom>
          <a:solidFill>
            <a:srgbClr val="C0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 name="TextBox 1"/>
              <p:cNvSpPr txBox="1"/>
              <p:nvPr/>
            </p:nvSpPr>
            <p:spPr>
              <a:xfrm>
                <a:off x="737291" y="1047500"/>
                <a:ext cx="10675707" cy="1902460"/>
              </a:xfrm>
              <a:prstGeom prst="rect">
                <a:avLst/>
              </a:prstGeom>
              <a:noFill/>
            </p:spPr>
            <p:txBody>
              <a:bodyPr wrap="square" lIns="0" tIns="0" rIns="0" rtlCol="0">
                <a:spAutoFit/>
              </a:bodyPr>
              <a:lstStyle/>
              <a:p>
                <a:pPr algn="just">
                  <a:lnSpc>
                    <a:spcPts val="1000"/>
                  </a:lnSpc>
                </a:pPr>
                <a:endParaRPr lang="en-US" altLang="zh-CN" dirty="0">
                  <a:cs typeface="+mn-ea"/>
                  <a:sym typeface="+mn-lt"/>
                </a:endParaRPr>
              </a:p>
              <a:p>
                <a:pPr algn="just">
                  <a:lnSpc>
                    <a:spcPct val="150000"/>
                  </a:lnSpc>
                  <a:tabLst>
                    <a:tab pos="457200" algn="l"/>
                    <a:tab pos="736600" algn="l"/>
                  </a:tabLst>
                </a:pPr>
                <a:r>
                  <a:rPr lang="en-US" altLang="zh-CN" sz="2400" dirty="0" err="1">
                    <a:solidFill>
                      <a:srgbClr val="000000"/>
                    </a:solidFill>
                    <a:cs typeface="+mn-ea"/>
                    <a:sym typeface="+mn-lt"/>
                  </a:rPr>
                  <a:t>假设有</a:t>
                </a:r>
                <a14:m>
                  <m:oMath xmlns:m="http://schemas.openxmlformats.org/officeDocument/2006/math">
                    <m:r>
                      <a:rPr lang="en-US" altLang="zh-CN" sz="2400" i="1" dirty="0" smtClean="0">
                        <a:solidFill>
                          <a:srgbClr val="000000"/>
                        </a:solidFill>
                        <a:latin typeface="Cambria Math" panose="02040503050406030204" pitchFamily="18" charset="0"/>
                        <a:cs typeface="+mn-ea"/>
                        <a:sym typeface="+mn-lt"/>
                      </a:rPr>
                      <m:t>𝑛</m:t>
                    </m:r>
                  </m:oMath>
                </a14:m>
                <a:r>
                  <a:rPr lang="en-US" altLang="zh-CN" sz="2400" dirty="0" err="1">
                    <a:solidFill>
                      <a:srgbClr val="000000"/>
                    </a:solidFill>
                    <a:cs typeface="+mn-ea"/>
                    <a:sym typeface="+mn-lt"/>
                  </a:rPr>
                  <a:t>个单元组成的Hopfield神经网络，第</a:t>
                </a:r>
                <a:r>
                  <a:rPr lang="en-US" altLang="zh-CN" sz="2400" dirty="0">
                    <a:cs typeface="+mn-ea"/>
                    <a:sym typeface="+mn-lt"/>
                  </a:rPr>
                  <a:t> </a:t>
                </a:r>
                <a:r>
                  <a:rPr lang="en-US" altLang="zh-CN" sz="2400" dirty="0">
                    <a:solidFill>
                      <a:srgbClr val="000000"/>
                    </a:solidFill>
                    <a:cs typeface="+mn-ea"/>
                    <a:sym typeface="+mn-lt"/>
                  </a:rPr>
                  <a:t>𝑖</a:t>
                </a:r>
                <a:r>
                  <a:rPr lang="en-US" altLang="zh-CN" sz="2400" dirty="0">
                    <a:cs typeface="+mn-ea"/>
                    <a:sym typeface="+mn-lt"/>
                  </a:rPr>
                  <a:t> </a:t>
                </a:r>
                <a:r>
                  <a:rPr lang="en-US" altLang="zh-CN" sz="2400" dirty="0">
                    <a:solidFill>
                      <a:srgbClr val="000000"/>
                    </a:solidFill>
                    <a:cs typeface="+mn-ea"/>
                    <a:sym typeface="+mn-lt"/>
                  </a:rPr>
                  <a:t>个单元在</a:t>
                </a:r>
                <a:r>
                  <a:rPr lang="en-US" altLang="zh-CN" sz="2400" dirty="0">
                    <a:cs typeface="+mn-ea"/>
                    <a:sym typeface="+mn-lt"/>
                  </a:rPr>
                  <a:t> </a:t>
                </a:r>
                <a:r>
                  <a:rPr lang="en-US" altLang="zh-CN" sz="2400" dirty="0">
                    <a:solidFill>
                      <a:srgbClr val="000000"/>
                    </a:solidFill>
                    <a:cs typeface="+mn-ea"/>
                    <a:sym typeface="+mn-lt"/>
                  </a:rPr>
                  <a:t>𝑡</a:t>
                </a:r>
                <a:r>
                  <a:rPr lang="en-US" altLang="zh-CN" sz="2400" dirty="0">
                    <a:cs typeface="+mn-ea"/>
                    <a:sym typeface="+mn-lt"/>
                  </a:rPr>
                  <a:t> </a:t>
                </a:r>
                <a:r>
                  <a:rPr lang="en-US" altLang="zh-CN" sz="2400" dirty="0" err="1">
                    <a:solidFill>
                      <a:srgbClr val="000000"/>
                    </a:solidFill>
                    <a:cs typeface="+mn-ea"/>
                    <a:sym typeface="+mn-lt"/>
                  </a:rPr>
                  <a:t>时刻的输入记作</a:t>
                </a:r>
                <a14:m>
                  <m:oMath xmlns:m="http://schemas.openxmlformats.org/officeDocument/2006/math">
                    <m:sSub>
                      <m:sSubPr>
                        <m:ctrlPr>
                          <a:rPr lang="en-US" altLang="zh-CN" sz="2400" i="1" dirty="0" smtClean="0">
                            <a:solidFill>
                              <a:srgbClr val="000000"/>
                            </a:solidFill>
                            <a:latin typeface="Cambria Math" panose="02040503050406030204" pitchFamily="18" charset="0"/>
                            <a:cs typeface="+mn-ea"/>
                            <a:sym typeface="+mn-lt"/>
                          </a:rPr>
                        </m:ctrlPr>
                      </m:sSubPr>
                      <m:e>
                        <m:r>
                          <a:rPr lang="en-US" altLang="zh-CN" sz="2400" i="1" dirty="0">
                            <a:solidFill>
                              <a:srgbClr val="000000"/>
                            </a:solidFill>
                            <a:latin typeface="Cambria Math" panose="02040503050406030204" pitchFamily="18" charset="0"/>
                            <a:cs typeface="+mn-ea"/>
                            <a:sym typeface="+mn-lt"/>
                          </a:rPr>
                          <m:t>𝑢</m:t>
                        </m:r>
                      </m:e>
                      <m:sub>
                        <m:r>
                          <a:rPr lang="en-US" altLang="zh-CN" sz="2400" i="1" dirty="0">
                            <a:solidFill>
                              <a:srgbClr val="000000"/>
                            </a:solidFill>
                            <a:latin typeface="Cambria Math" panose="02040503050406030204" pitchFamily="18" charset="0"/>
                            <a:cs typeface="+mn-ea"/>
                            <a:sym typeface="+mn-lt"/>
                          </a:rPr>
                          <m:t>𝑖</m:t>
                        </m:r>
                      </m:sub>
                    </m:sSub>
                    <m:r>
                      <a:rPr lang="en-US" altLang="zh-CN" sz="2400" b="0" i="1" dirty="0" smtClean="0">
                        <a:solidFill>
                          <a:srgbClr val="000000"/>
                        </a:solidFill>
                        <a:latin typeface="Cambria Math" panose="02040503050406030204" pitchFamily="18" charset="0"/>
                        <a:cs typeface="+mn-ea"/>
                        <a:sym typeface="+mn-lt"/>
                      </a:rPr>
                      <m:t>(</m:t>
                    </m:r>
                    <m:r>
                      <a:rPr lang="en-US" altLang="zh-CN" sz="2400" b="0" i="1" dirty="0" smtClean="0">
                        <a:solidFill>
                          <a:srgbClr val="000000"/>
                        </a:solidFill>
                        <a:latin typeface="Cambria Math" panose="02040503050406030204" pitchFamily="18" charset="0"/>
                        <a:cs typeface="+mn-ea"/>
                        <a:sym typeface="+mn-lt"/>
                      </a:rPr>
                      <m:t>𝑡</m:t>
                    </m:r>
                    <m:r>
                      <a:rPr lang="en-US" altLang="zh-CN" sz="2400" b="0" i="1" dirty="0" smtClean="0">
                        <a:solidFill>
                          <a:srgbClr val="000000"/>
                        </a:solidFill>
                        <a:latin typeface="Cambria Math" panose="02040503050406030204" pitchFamily="18" charset="0"/>
                        <a:cs typeface="+mn-ea"/>
                        <a:sym typeface="+mn-lt"/>
                      </a:rPr>
                      <m:t>) </m:t>
                    </m:r>
                  </m:oMath>
                </a14:m>
                <a:r>
                  <a:rPr lang="en-US" altLang="zh-CN" sz="2400" dirty="0">
                    <a:solidFill>
                      <a:srgbClr val="000000"/>
                    </a:solidFill>
                    <a:cs typeface="+mn-ea"/>
                    <a:sym typeface="+mn-lt"/>
                  </a:rPr>
                  <a:t>,</a:t>
                </a:r>
                <a:r>
                  <a:rPr lang="en-US" altLang="zh-CN" sz="2400" dirty="0" err="1">
                    <a:solidFill>
                      <a:srgbClr val="000000"/>
                    </a:solidFill>
                    <a:cs typeface="+mn-ea"/>
                    <a:sym typeface="+mn-lt"/>
                  </a:rPr>
                  <a:t>输出记作</a:t>
                </a:r>
                <a14:m>
                  <m:oMath xmlns:m="http://schemas.openxmlformats.org/officeDocument/2006/math">
                    <m:sSub>
                      <m:sSubPr>
                        <m:ctrlPr>
                          <a:rPr lang="en-US" altLang="zh-CN" sz="2400" i="1" dirty="0">
                            <a:solidFill>
                              <a:srgbClr val="000000"/>
                            </a:solidFill>
                            <a:latin typeface="Cambria Math" panose="02040503050406030204" pitchFamily="18" charset="0"/>
                            <a:cs typeface="+mn-ea"/>
                            <a:sym typeface="+mn-lt"/>
                          </a:rPr>
                        </m:ctrlPr>
                      </m:sSubPr>
                      <m:e>
                        <m:r>
                          <a:rPr lang="en-US" altLang="zh-CN" sz="2400" b="0" i="1" dirty="0" smtClean="0">
                            <a:solidFill>
                              <a:srgbClr val="000000"/>
                            </a:solidFill>
                            <a:latin typeface="Cambria Math" panose="02040503050406030204" pitchFamily="18" charset="0"/>
                            <a:cs typeface="+mn-ea"/>
                            <a:sym typeface="+mn-lt"/>
                          </a:rPr>
                          <m:t>𝑠</m:t>
                        </m:r>
                      </m:e>
                      <m:sub>
                        <m:r>
                          <a:rPr lang="en-US" altLang="zh-CN" sz="2400" i="1" dirty="0">
                            <a:solidFill>
                              <a:srgbClr val="000000"/>
                            </a:solidFill>
                            <a:latin typeface="Cambria Math" panose="02040503050406030204" pitchFamily="18" charset="0"/>
                            <a:cs typeface="+mn-ea"/>
                            <a:sym typeface="+mn-lt"/>
                          </a:rPr>
                          <m:t>𝑖</m:t>
                        </m:r>
                      </m:sub>
                    </m:sSub>
                    <m:r>
                      <a:rPr lang="en-US" altLang="zh-CN" sz="2400" i="1" dirty="0">
                        <a:solidFill>
                          <a:srgbClr val="000000"/>
                        </a:solidFill>
                        <a:latin typeface="Cambria Math" panose="02040503050406030204" pitchFamily="18" charset="0"/>
                        <a:cs typeface="+mn-ea"/>
                        <a:sym typeface="+mn-lt"/>
                      </a:rPr>
                      <m:t>(</m:t>
                    </m:r>
                    <m:r>
                      <a:rPr lang="en-US" altLang="zh-CN" sz="2400" i="1" dirty="0">
                        <a:solidFill>
                          <a:srgbClr val="000000"/>
                        </a:solidFill>
                        <a:latin typeface="Cambria Math" panose="02040503050406030204" pitchFamily="18" charset="0"/>
                        <a:cs typeface="+mn-ea"/>
                        <a:sym typeface="+mn-lt"/>
                      </a:rPr>
                      <m:t>𝑡</m:t>
                    </m:r>
                    <m:r>
                      <a:rPr lang="en-US" altLang="zh-CN" sz="2400" i="1" dirty="0">
                        <a:solidFill>
                          <a:srgbClr val="000000"/>
                        </a:solidFill>
                        <a:latin typeface="Cambria Math" panose="02040503050406030204" pitchFamily="18" charset="0"/>
                        <a:cs typeface="+mn-ea"/>
                        <a:sym typeface="+mn-lt"/>
                      </a:rPr>
                      <m:t>)</m:t>
                    </m:r>
                  </m:oMath>
                </a14:m>
                <a:r>
                  <a:rPr lang="en-US" altLang="zh-CN" sz="2400" dirty="0">
                    <a:solidFill>
                      <a:srgbClr val="000000"/>
                    </a:solidFill>
                    <a:cs typeface="+mn-ea"/>
                    <a:sym typeface="+mn-lt"/>
                  </a:rPr>
                  <a:t>，连接权重为</a:t>
                </a:r>
                <a14:m>
                  <m:oMath xmlns:m="http://schemas.openxmlformats.org/officeDocument/2006/math">
                    <m:sSub>
                      <m:sSubPr>
                        <m:ctrlPr>
                          <a:rPr lang="en-US" altLang="zh-CN" sz="2400" i="1" dirty="0">
                            <a:solidFill>
                              <a:srgbClr val="000000"/>
                            </a:solidFill>
                            <a:latin typeface="Cambria Math" panose="02040503050406030204" pitchFamily="18" charset="0"/>
                            <a:cs typeface="+mn-ea"/>
                            <a:sym typeface="+mn-lt"/>
                          </a:rPr>
                        </m:ctrlPr>
                      </m:sSubPr>
                      <m:e>
                        <m:r>
                          <a:rPr lang="en-US" altLang="zh-CN" sz="2400" b="0" i="1" dirty="0" smtClean="0">
                            <a:solidFill>
                              <a:srgbClr val="000000"/>
                            </a:solidFill>
                            <a:latin typeface="Cambria Math" panose="02040503050406030204" pitchFamily="18" charset="0"/>
                            <a:cs typeface="+mn-ea"/>
                            <a:sym typeface="+mn-lt"/>
                          </a:rPr>
                          <m:t>𝑤</m:t>
                        </m:r>
                      </m:e>
                      <m:sub>
                        <m:r>
                          <a:rPr lang="en-US" altLang="zh-CN" sz="2400" i="1" dirty="0">
                            <a:solidFill>
                              <a:srgbClr val="000000"/>
                            </a:solidFill>
                            <a:latin typeface="Cambria Math" panose="02040503050406030204" pitchFamily="18" charset="0"/>
                            <a:cs typeface="+mn-ea"/>
                            <a:sym typeface="+mn-lt"/>
                          </a:rPr>
                          <m:t>𝑖</m:t>
                        </m:r>
                        <m:r>
                          <a:rPr lang="en-US" altLang="zh-CN" sz="2400" b="0" i="1" dirty="0" smtClean="0">
                            <a:solidFill>
                              <a:srgbClr val="000000"/>
                            </a:solidFill>
                            <a:latin typeface="Cambria Math" panose="02040503050406030204" pitchFamily="18" charset="0"/>
                            <a:cs typeface="+mn-ea"/>
                            <a:sym typeface="+mn-lt"/>
                          </a:rPr>
                          <m:t>𝑗</m:t>
                        </m:r>
                      </m:sub>
                    </m:sSub>
                  </m:oMath>
                </a14:m>
                <a:r>
                  <a:rPr lang="en-US" altLang="zh-CN" sz="2400" dirty="0">
                    <a:solidFill>
                      <a:srgbClr val="000000"/>
                    </a:solidFill>
                    <a:cs typeface="+mn-ea"/>
                    <a:sym typeface="+mn-lt"/>
                  </a:rPr>
                  <a:t>，</a:t>
                </a:r>
                <a:r>
                  <a:rPr lang="en-US" altLang="zh-CN" sz="2400" dirty="0" err="1">
                    <a:solidFill>
                      <a:srgbClr val="000000"/>
                    </a:solidFill>
                    <a:cs typeface="+mn-ea"/>
                    <a:sym typeface="+mn-lt"/>
                  </a:rPr>
                  <a:t>阈值为</a:t>
                </a:r>
                <a14:m>
                  <m:oMath xmlns:m="http://schemas.openxmlformats.org/officeDocument/2006/math">
                    <m:sSub>
                      <m:sSubPr>
                        <m:ctrlPr>
                          <a:rPr lang="en-US" altLang="zh-CN" sz="2400" i="1" dirty="0">
                            <a:solidFill>
                              <a:srgbClr val="000000"/>
                            </a:solidFill>
                            <a:latin typeface="Cambria Math" panose="02040503050406030204" pitchFamily="18" charset="0"/>
                            <a:cs typeface="+mn-ea"/>
                            <a:sym typeface="+mn-lt"/>
                          </a:rPr>
                        </m:ctrlPr>
                      </m:sSubPr>
                      <m:e>
                        <m:r>
                          <a:rPr lang="en-US" altLang="zh-CN" sz="2400" b="0" i="1" dirty="0" smtClean="0">
                            <a:solidFill>
                              <a:srgbClr val="000000"/>
                            </a:solidFill>
                            <a:latin typeface="Cambria Math" panose="02040503050406030204" pitchFamily="18" charset="0"/>
                            <a:cs typeface="+mn-ea"/>
                            <a:sym typeface="+mn-lt"/>
                          </a:rPr>
                          <m:t>𝑏</m:t>
                        </m:r>
                      </m:e>
                      <m:sub>
                        <m:r>
                          <a:rPr lang="en-US" altLang="zh-CN" sz="2400" i="1" dirty="0">
                            <a:solidFill>
                              <a:srgbClr val="000000"/>
                            </a:solidFill>
                            <a:latin typeface="Cambria Math" panose="02040503050406030204" pitchFamily="18" charset="0"/>
                            <a:cs typeface="+mn-ea"/>
                            <a:sym typeface="+mn-lt"/>
                          </a:rPr>
                          <m:t>𝑖</m:t>
                        </m:r>
                      </m:sub>
                    </m:sSub>
                  </m:oMath>
                </a14:m>
                <a:r>
                  <a:rPr lang="en-US" altLang="zh-CN" sz="2400" dirty="0">
                    <a:solidFill>
                      <a:srgbClr val="000000"/>
                    </a:solidFill>
                    <a:cs typeface="+mn-ea"/>
                    <a:sym typeface="+mn-lt"/>
                  </a:rPr>
                  <a:t>，则</a:t>
                </a:r>
                <a14:m>
                  <m:oMath xmlns:m="http://schemas.openxmlformats.org/officeDocument/2006/math">
                    <m:r>
                      <a:rPr lang="en-US" altLang="zh-CN" sz="2400" i="1" dirty="0" smtClean="0">
                        <a:solidFill>
                          <a:srgbClr val="000000"/>
                        </a:solidFill>
                        <a:latin typeface="Cambria Math" panose="02040503050406030204" pitchFamily="18" charset="0"/>
                        <a:cs typeface="+mn-ea"/>
                        <a:sym typeface="+mn-lt"/>
                      </a:rPr>
                      <m:t>𝑡</m:t>
                    </m:r>
                    <m:r>
                      <a:rPr lang="en-US" altLang="zh-CN" sz="2400" i="1" dirty="0" smtClean="0">
                        <a:solidFill>
                          <a:srgbClr val="000000"/>
                        </a:solidFill>
                        <a:latin typeface="Cambria Math" panose="02040503050406030204" pitchFamily="18" charset="0"/>
                        <a:cs typeface="+mn-ea"/>
                        <a:sym typeface="+mn-lt"/>
                      </a:rPr>
                      <m:t> </m:t>
                    </m:r>
                  </m:oMath>
                </a14:m>
                <a:r>
                  <a:rPr lang="en-US" altLang="zh-CN" sz="2400" dirty="0">
                    <a:solidFill>
                      <a:srgbClr val="000000"/>
                    </a:solidFill>
                    <a:cs typeface="+mn-ea"/>
                    <a:sym typeface="+mn-lt"/>
                  </a:rPr>
                  <a:t>时刻𝑖单元的输出</a:t>
                </a:r>
                <a14:m>
                  <m:oMath xmlns:m="http://schemas.openxmlformats.org/officeDocument/2006/math">
                    <m:sSub>
                      <m:sSubPr>
                        <m:ctrlPr>
                          <a:rPr lang="en-US" altLang="zh-CN" sz="2400" i="1" dirty="0" smtClean="0">
                            <a:solidFill>
                              <a:srgbClr val="000000"/>
                            </a:solidFill>
                            <a:latin typeface="Cambria Math" panose="02040503050406030204" pitchFamily="18" charset="0"/>
                            <a:cs typeface="+mn-ea"/>
                            <a:sym typeface="+mn-lt"/>
                          </a:rPr>
                        </m:ctrlPr>
                      </m:sSubPr>
                      <m:e>
                        <m:r>
                          <a:rPr lang="en-US" altLang="zh-CN" sz="2400" b="0" i="1" dirty="0" smtClean="0">
                            <a:solidFill>
                              <a:srgbClr val="000000"/>
                            </a:solidFill>
                            <a:latin typeface="Cambria Math" panose="02040503050406030204" pitchFamily="18" charset="0"/>
                            <a:cs typeface="+mn-ea"/>
                            <a:sym typeface="+mn-lt"/>
                          </a:rPr>
                          <m:t>𝑠</m:t>
                        </m:r>
                      </m:e>
                      <m:sub>
                        <m:r>
                          <a:rPr lang="en-US" altLang="zh-CN" sz="2400" i="1" dirty="0">
                            <a:solidFill>
                              <a:srgbClr val="000000"/>
                            </a:solidFill>
                            <a:latin typeface="Cambria Math" panose="02040503050406030204" pitchFamily="18" charset="0"/>
                            <a:cs typeface="+mn-ea"/>
                            <a:sym typeface="+mn-lt"/>
                          </a:rPr>
                          <m:t>𝑖</m:t>
                        </m:r>
                      </m:sub>
                    </m:sSub>
                    <m:r>
                      <a:rPr lang="en-US" altLang="zh-CN" sz="2400" b="0" i="1" dirty="0" smtClean="0">
                        <a:solidFill>
                          <a:srgbClr val="000000"/>
                        </a:solidFill>
                        <a:latin typeface="Cambria Math" panose="02040503050406030204" pitchFamily="18" charset="0"/>
                        <a:cs typeface="+mn-ea"/>
                        <a:sym typeface="+mn-lt"/>
                      </a:rPr>
                      <m:t>(</m:t>
                    </m:r>
                    <m:r>
                      <a:rPr lang="en-US" altLang="zh-CN" sz="2400" b="0" i="1" dirty="0" smtClean="0">
                        <a:solidFill>
                          <a:srgbClr val="000000"/>
                        </a:solidFill>
                        <a:latin typeface="Cambria Math" panose="02040503050406030204" pitchFamily="18" charset="0"/>
                        <a:cs typeface="+mn-ea"/>
                        <a:sym typeface="+mn-lt"/>
                      </a:rPr>
                      <m:t>𝑡</m:t>
                    </m:r>
                    <m:r>
                      <a:rPr lang="en-US" altLang="zh-CN" sz="2400" b="0" i="1" dirty="0" smtClean="0">
                        <a:solidFill>
                          <a:srgbClr val="000000"/>
                        </a:solidFill>
                        <a:latin typeface="Cambria Math" panose="02040503050406030204" pitchFamily="18" charset="0"/>
                        <a:cs typeface="+mn-ea"/>
                        <a:sym typeface="+mn-lt"/>
                      </a:rPr>
                      <m:t>)</m:t>
                    </m:r>
                  </m:oMath>
                </a14:m>
                <a:r>
                  <a:rPr lang="en-US" altLang="zh-CN" sz="2400" dirty="0">
                    <a:cs typeface="+mn-ea"/>
                    <a:sym typeface="+mn-lt"/>
                  </a:rPr>
                  <a:t> </a:t>
                </a:r>
                <a:r>
                  <a:rPr lang="en-US" altLang="zh-CN" sz="2400" dirty="0">
                    <a:solidFill>
                      <a:srgbClr val="000000"/>
                    </a:solidFill>
                    <a:cs typeface="+mn-ea"/>
                    <a:sym typeface="+mn-lt"/>
                  </a:rPr>
                  <a:t>可表示为</a:t>
                </a:r>
                <a:r>
                  <a:rPr lang="zh-CN" altLang="en-US" sz="2400" dirty="0">
                    <a:solidFill>
                      <a:srgbClr val="000000"/>
                    </a:solidFill>
                    <a:cs typeface="+mn-ea"/>
                    <a:sym typeface="+mn-lt"/>
                  </a:rPr>
                  <a:t>：</a:t>
                </a:r>
                <a:endParaRPr lang="en-US" altLang="zh-CN" sz="2400" dirty="0">
                  <a:solidFill>
                    <a:srgbClr val="000000"/>
                  </a:solidFill>
                  <a:cs typeface="+mn-ea"/>
                  <a:sym typeface="+mn-lt"/>
                </a:endParaRPr>
              </a:p>
            </p:txBody>
          </p:sp>
        </mc:Choice>
        <mc:Fallback>
          <p:sp>
            <p:nvSpPr>
              <p:cNvPr id="2" name="TextBox 1"/>
              <p:cNvSpPr txBox="1">
                <a:spLocks noRot="1" noChangeAspect="1" noMove="1" noResize="1" noEditPoints="1" noAdjustHandles="1" noChangeArrowheads="1" noChangeShapeType="1" noTextEdit="1"/>
              </p:cNvSpPr>
              <p:nvPr/>
            </p:nvSpPr>
            <p:spPr>
              <a:xfrm>
                <a:off x="737291" y="1047500"/>
                <a:ext cx="10675707" cy="1902460"/>
              </a:xfrm>
              <a:prstGeom prst="rect">
                <a:avLst/>
              </a:prstGeom>
              <a:blipFill rotWithShape="1">
                <a:blip r:embed="rId1"/>
                <a:stretch>
                  <a:fillRect l="-1" t="-7463" r="1" b="20"/>
                </a:stretch>
              </a:blipFill>
            </p:spPr>
            <p:txBody>
              <a:bodyPr/>
              <a:lstStyle/>
              <a:p>
                <a:r>
                  <a:rPr lang="zh-CN" altLang="en-US">
                    <a:noFill/>
                  </a:rPr>
                  <a:t> </a:t>
                </a:r>
              </a:p>
            </p:txBody>
          </p:sp>
        </mc:Fallback>
      </mc:AlternateContent>
      <p:sp>
        <p:nvSpPr>
          <p:cNvPr id="6"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mc:AlternateContent xmlns:mc="http://schemas.openxmlformats.org/markup-compatibility/2006">
        <mc:Choice xmlns:a14="http://schemas.microsoft.com/office/drawing/2010/main" Requires="a14">
          <p:sp>
            <p:nvSpPr>
              <p:cNvPr id="5" name="矩形 4"/>
              <p:cNvSpPr/>
              <p:nvPr/>
            </p:nvSpPr>
            <p:spPr>
              <a:xfrm>
                <a:off x="2834147" y="4422629"/>
                <a:ext cx="5723466" cy="131508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z="2800" i="1" smtClean="0">
                              <a:latin typeface="Cambria Math" panose="02040503050406030204" pitchFamily="18" charset="0"/>
                            </a:rPr>
                          </m:ctrlPr>
                        </m:sSubPr>
                        <m:e>
                          <m:r>
                            <a:rPr lang="en-US" altLang="zh-CN" sz="2800" b="0" i="1" smtClean="0">
                              <a:latin typeface="Cambria Math" panose="02040503050406030204" pitchFamily="18" charset="0"/>
                            </a:rPr>
                            <m:t>𝑢</m:t>
                          </m:r>
                        </m:e>
                        <m:sub>
                          <m:r>
                            <a:rPr lang="zh-CN" altLang="en-US" sz="2800" i="1">
                              <a:latin typeface="Cambria Math" panose="02040503050406030204" pitchFamily="18" charset="0"/>
                            </a:rPr>
                            <m:t>𝑖</m:t>
                          </m:r>
                        </m:sub>
                      </m:sSub>
                      <m:r>
                        <a:rPr lang="zh-CN" altLang="en-US" sz="2800" i="0">
                          <a:latin typeface="Cambria Math" panose="02040503050406030204" pitchFamily="18" charset="0"/>
                        </a:rPr>
                        <m:t>(</m:t>
                      </m:r>
                      <m:r>
                        <a:rPr lang="zh-CN" altLang="en-US" sz="2800" i="1">
                          <a:latin typeface="Cambria Math" panose="02040503050406030204" pitchFamily="18" charset="0"/>
                        </a:rPr>
                        <m:t>𝑡</m:t>
                      </m:r>
                      <m:r>
                        <a:rPr lang="zh-CN" altLang="en-US" sz="2800" i="0">
                          <a:latin typeface="Cambria Math" panose="02040503050406030204" pitchFamily="18" charset="0"/>
                        </a:rPr>
                        <m:t>)</m:t>
                      </m:r>
                      <m:r>
                        <a:rPr lang="en-US" altLang="zh-CN" sz="2800" i="0">
                          <a:latin typeface="Cambria Math" panose="02040503050406030204" pitchFamily="18" charset="0"/>
                        </a:rPr>
                        <m:t>  </m:t>
                      </m:r>
                      <m:r>
                        <a:rPr lang="zh-CN" altLang="en-US" sz="2800" i="0">
                          <a:latin typeface="Cambria Math" panose="02040503050406030204" pitchFamily="18" charset="0"/>
                        </a:rPr>
                        <m:t>=</m:t>
                      </m:r>
                      <m:r>
                        <a:rPr lang="en-US" altLang="zh-CN" sz="2800" i="0">
                          <a:latin typeface="Cambria Math" panose="02040503050406030204" pitchFamily="18" charset="0"/>
                        </a:rPr>
                        <m:t> </m:t>
                      </m:r>
                      <m:nary>
                        <m:naryPr>
                          <m:chr m:val="∑"/>
                          <m:grow m:val="on"/>
                          <m:limLoc m:val="undOvr"/>
                          <m:ctrlPr>
                            <a:rPr lang="zh-CN" altLang="en-US" sz="2800" i="1" smtClean="0">
                              <a:latin typeface="Cambria Math" panose="02040503050406030204" pitchFamily="18" charset="0"/>
                            </a:rPr>
                          </m:ctrlPr>
                        </m:naryPr>
                        <m:sub>
                          <m:r>
                            <a:rPr lang="zh-CN" altLang="en-US" sz="2800" i="1">
                              <a:latin typeface="Cambria Math" panose="02040503050406030204" pitchFamily="18" charset="0"/>
                            </a:rPr>
                            <m:t>𝑗</m:t>
                          </m:r>
                          <m:r>
                            <a:rPr lang="zh-CN" altLang="en-US" sz="2800" i="0">
                              <a:latin typeface="Cambria Math" panose="02040503050406030204" pitchFamily="18" charset="0"/>
                            </a:rPr>
                            <m:t>=</m:t>
                          </m:r>
                          <m:r>
                            <a:rPr lang="zh-CN" altLang="en-US" sz="2800" i="0">
                              <a:latin typeface="Cambria Math" panose="02040503050406030204" pitchFamily="18" charset="0"/>
                            </a:rPr>
                            <m:t>1</m:t>
                          </m:r>
                        </m:sub>
                        <m:sup>
                          <m:r>
                            <a:rPr lang="zh-CN" altLang="en-US" sz="2800" i="1">
                              <a:latin typeface="Cambria Math" panose="02040503050406030204" pitchFamily="18" charset="0"/>
                            </a:rPr>
                            <m:t>𝑛</m:t>
                          </m:r>
                        </m:sup>
                        <m:e>
                          <m:sSub>
                            <m:sSubPr>
                              <m:ctrlPr>
                                <a:rPr lang="zh-CN" altLang="en-US" sz="2800" i="1">
                                  <a:solidFill>
                                    <a:prstClr val="black"/>
                                  </a:solidFill>
                                  <a:latin typeface="Cambria Math" panose="02040503050406030204" pitchFamily="18" charset="0"/>
                                </a:rPr>
                              </m:ctrlPr>
                            </m:sSubPr>
                            <m:e>
                              <m:r>
                                <a:rPr lang="zh-CN" altLang="en-US" sz="2800" i="1">
                                  <a:solidFill>
                                    <a:prstClr val="black"/>
                                  </a:solidFill>
                                  <a:latin typeface="Cambria Math" panose="02040503050406030204" pitchFamily="18" charset="0"/>
                                </a:rPr>
                                <m:t>𝑤</m:t>
                              </m:r>
                            </m:e>
                            <m:sub>
                              <m:r>
                                <a:rPr lang="zh-CN" altLang="en-US" sz="2800" i="1">
                                  <a:solidFill>
                                    <a:prstClr val="black"/>
                                  </a:solidFill>
                                  <a:latin typeface="Cambria Math" panose="02040503050406030204" pitchFamily="18" charset="0"/>
                                </a:rPr>
                                <m:t>𝑖𝑗</m:t>
                              </m:r>
                            </m:sub>
                          </m:sSub>
                          <m:sSub>
                            <m:sSubPr>
                              <m:ctrlPr>
                                <a:rPr lang="zh-CN" altLang="en-US"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𝑠</m:t>
                              </m:r>
                            </m:e>
                            <m:sub>
                              <m:r>
                                <a:rPr lang="zh-CN" altLang="en-US" sz="2800" i="1">
                                  <a:solidFill>
                                    <a:prstClr val="black"/>
                                  </a:solidFill>
                                  <a:latin typeface="Cambria Math" panose="02040503050406030204" pitchFamily="18" charset="0"/>
                                </a:rPr>
                                <m:t>𝑗</m:t>
                              </m:r>
                            </m:sub>
                          </m:sSub>
                          <m:r>
                            <a:rPr lang="zh-CN" altLang="en-US" sz="2800">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𝑡</m:t>
                          </m:r>
                          <m:r>
                            <a:rPr lang="zh-CN" altLang="en-US" sz="2800">
                              <a:solidFill>
                                <a:prstClr val="black"/>
                              </a:solidFill>
                              <a:latin typeface="Cambria Math" panose="02040503050406030204" pitchFamily="18" charset="0"/>
                            </a:rPr>
                            <m:t>)−</m:t>
                          </m:r>
                          <m:sSub>
                            <m:sSubPr>
                              <m:ctrlPr>
                                <a:rPr lang="zh-CN" altLang="en-US" sz="2800" i="1">
                                  <a:solidFill>
                                    <a:prstClr val="black"/>
                                  </a:solidFill>
                                  <a:latin typeface="Cambria Math" panose="02040503050406030204" pitchFamily="18" charset="0"/>
                                </a:rPr>
                              </m:ctrlPr>
                            </m:sSubPr>
                            <m:e>
                              <m:r>
                                <a:rPr lang="zh-CN" altLang="en-US" sz="2800" i="1">
                                  <a:solidFill>
                                    <a:prstClr val="black"/>
                                  </a:solidFill>
                                  <a:latin typeface="Cambria Math" panose="02040503050406030204" pitchFamily="18" charset="0"/>
                                </a:rPr>
                                <m:t>𝑏</m:t>
                              </m:r>
                            </m:e>
                            <m:sub>
                              <m:r>
                                <a:rPr lang="zh-CN" altLang="en-US" sz="2800" i="1">
                                  <a:solidFill>
                                    <a:prstClr val="black"/>
                                  </a:solidFill>
                                  <a:latin typeface="Cambria Math" panose="02040503050406030204" pitchFamily="18" charset="0"/>
                                </a:rPr>
                                <m:t>𝑖</m:t>
                              </m:r>
                            </m:sub>
                          </m:sSub>
                        </m:e>
                      </m:nary>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2834147" y="4422629"/>
                <a:ext cx="5723466" cy="1315085"/>
              </a:xfrm>
              <a:prstGeom prst="rect">
                <a:avLst/>
              </a:prstGeom>
              <a:blipFill rotWithShape="1">
                <a:blip r:embed="rId2"/>
                <a:stretch>
                  <a:fillRect l="-2" t="-37" r="6" b="37"/>
                </a:stretch>
              </a:blipFill>
            </p:spPr>
            <p:txBody>
              <a:bodyPr/>
              <a:lstStyle/>
              <a:p>
                <a:r>
                  <a:rPr lang="zh-CN" altLang="en-US">
                    <a:noFill/>
                  </a:rPr>
                  <a:t> </a:t>
                </a:r>
              </a:p>
            </p:txBody>
          </p:sp>
        </mc:Fallback>
      </mc:AlternateContent>
      <p:cxnSp>
        <p:nvCxnSpPr>
          <p:cNvPr id="9" name="肘形连接符 8"/>
          <p:cNvCxnSpPr>
            <a:stCxn id="7" idx="2"/>
          </p:cNvCxnSpPr>
          <p:nvPr/>
        </p:nvCxnSpPr>
        <p:spPr>
          <a:xfrm rot="5400000">
            <a:off x="5089790" y="5205864"/>
            <a:ext cx="399626" cy="144245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901206" y="5977890"/>
            <a:ext cx="2362184" cy="646331"/>
          </a:xfrm>
          <a:prstGeom prst="rect">
            <a:avLst/>
          </a:prstGeom>
          <a:noFill/>
        </p:spPr>
        <p:txBody>
          <a:bodyPr wrap="square" rtlCol="0">
            <a:spAutoFit/>
          </a:bodyPr>
          <a:lstStyle/>
          <a:p>
            <a:r>
              <a:rPr lang="zh-CN" altLang="en-US" dirty="0"/>
              <a:t>来自于其他单元的输入         的权重综合</a:t>
            </a:r>
            <a:endParaRPr lang="zh-CN" altLang="en-US" dirty="0"/>
          </a:p>
        </p:txBody>
      </p:sp>
      <mc:AlternateContent xmlns:mc="http://schemas.openxmlformats.org/markup-compatibility/2006">
        <mc:Choice xmlns:a14="http://schemas.microsoft.com/office/drawing/2010/main" Requires="a14">
          <p:sp>
            <p:nvSpPr>
              <p:cNvPr id="11" name="矩形 10"/>
              <p:cNvSpPr/>
              <p:nvPr/>
            </p:nvSpPr>
            <p:spPr>
              <a:xfrm>
                <a:off x="2123044" y="6212826"/>
                <a:ext cx="686435" cy="4044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𝑠</m:t>
                              </m:r>
                            </m:e>
                            <m:sub>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𝑡</m:t>
                          </m:r>
                        </m:e>
                      </m:d>
                    </m:oMath>
                  </m:oMathPara>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2123044" y="6212826"/>
                <a:ext cx="686435" cy="404495"/>
              </a:xfrm>
              <a:prstGeom prst="rect">
                <a:avLst/>
              </a:prstGeom>
              <a:blipFill rotWithShape="1">
                <a:blip r:embed="rId3"/>
                <a:stretch>
                  <a:fillRect l="-35" t="-154" r="-1630" b="154"/>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3262045" y="2847829"/>
            <a:ext cx="4054658" cy="139973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950408" y="155985"/>
            <a:ext cx="10829216" cy="507831"/>
          </a:xfrm>
          <a:prstGeom prst="rect">
            <a:avLst/>
          </a:prstGeom>
          <a:noFill/>
        </p:spPr>
        <p:txBody>
          <a:bodyPr wrap="square" lIns="0" tIns="0" rIns="0" rtlCol="0">
            <a:spAutoFit/>
          </a:bodyPr>
          <a:lstStyle/>
          <a:p>
            <a:pPr>
              <a:lnSpc>
                <a:spcPts val="3600"/>
              </a:lnSpc>
              <a:tabLst>
                <a:tab pos="342900" algn="l"/>
                <a:tab pos="457200" algn="l"/>
                <a:tab pos="736600" algn="l"/>
              </a:tabLst>
            </a:pPr>
            <a:r>
              <a:rPr lang="en-US" altLang="zh-CN" sz="3600" dirty="0" err="1">
                <a:solidFill>
                  <a:srgbClr val="0E00DC"/>
                </a:solidFill>
                <a:cs typeface="+mn-ea"/>
                <a:sym typeface="+mn-lt"/>
              </a:rPr>
              <a:t>稀疏自编码器</a:t>
            </a:r>
            <a:endParaRPr lang="en-US" altLang="zh-CN" sz="3600" dirty="0">
              <a:solidFill>
                <a:srgbClr val="0E00DC"/>
              </a:solidFill>
              <a:cs typeface="+mn-ea"/>
              <a:sym typeface="+mn-lt"/>
            </a:endParaRPr>
          </a:p>
        </p:txBody>
      </p:sp>
      <p:sp>
        <p:nvSpPr>
          <p:cNvPr id="3" name="TextBox 1"/>
          <p:cNvSpPr txBox="1"/>
          <p:nvPr/>
        </p:nvSpPr>
        <p:spPr>
          <a:xfrm>
            <a:off x="950408" y="1092963"/>
            <a:ext cx="10829216" cy="4791055"/>
          </a:xfrm>
          <a:prstGeom prst="rect">
            <a:avLst/>
          </a:prstGeom>
          <a:noFill/>
        </p:spPr>
        <p:txBody>
          <a:bodyPr wrap="square" lIns="0" tIns="0" rIns="0" rtlCol="0">
            <a:spAutoFit/>
          </a:bodyPr>
          <a:lstStyle/>
          <a:p>
            <a:pPr>
              <a:lnSpc>
                <a:spcPct val="150000"/>
              </a:lnSpc>
              <a:tabLst>
                <a:tab pos="342900" algn="l"/>
                <a:tab pos="457200" algn="l"/>
                <a:tab pos="7366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err="1">
                <a:solidFill>
                  <a:srgbClr val="000000"/>
                </a:solidFill>
                <a:cs typeface="+mn-ea"/>
                <a:sym typeface="+mn-lt"/>
              </a:rPr>
              <a:t>在多层自编码器中，中间层的单元数太少会导致神经网络很难重构输入样本，而单元数太多又会产生单元冗余，降低压缩效率</a:t>
            </a:r>
            <a:endParaRPr lang="en-US" altLang="zh-CN" sz="2800" dirty="0">
              <a:solidFill>
                <a:srgbClr val="00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 pos="457200" algn="l"/>
                <a:tab pos="7366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err="1">
                <a:solidFill>
                  <a:srgbClr val="000000"/>
                </a:solidFill>
                <a:cs typeface="+mn-ea"/>
                <a:sym typeface="+mn-lt"/>
              </a:rPr>
              <a:t>为了解决这个问题，人们将稀疏正则化引入到自编码器中，提出了</a:t>
            </a:r>
            <a:r>
              <a:rPr lang="en-US" altLang="zh-CN" sz="2800" dirty="0" err="1">
                <a:solidFill>
                  <a:srgbClr val="FF0000"/>
                </a:solidFill>
                <a:cs typeface="+mn-ea"/>
                <a:sym typeface="+mn-lt"/>
              </a:rPr>
              <a:t>稀疏自编码器</a:t>
            </a:r>
            <a:r>
              <a:rPr lang="en-US" altLang="zh-CN" sz="2800" dirty="0" err="1">
                <a:solidFill>
                  <a:srgbClr val="000000"/>
                </a:solidFill>
                <a:cs typeface="+mn-ea"/>
                <a:sym typeface="+mn-lt"/>
              </a:rPr>
              <a:t>（</a:t>
            </a:r>
            <a:r>
              <a:rPr lang="en-US" altLang="zh-CN" sz="2800" b="1" dirty="0" err="1">
                <a:solidFill>
                  <a:srgbClr val="000000"/>
                </a:solidFill>
                <a:cs typeface="+mn-ea"/>
                <a:sym typeface="+mn-lt"/>
              </a:rPr>
              <a:t>Sparse</a:t>
            </a:r>
            <a:r>
              <a:rPr lang="en-US" altLang="zh-CN" sz="2800" dirty="0">
                <a:cs typeface="+mn-ea"/>
                <a:sym typeface="+mn-lt"/>
              </a:rPr>
              <a:t> </a:t>
            </a:r>
            <a:r>
              <a:rPr lang="en-US" altLang="zh-CN" sz="2800" b="1" dirty="0">
                <a:solidFill>
                  <a:srgbClr val="000000"/>
                </a:solidFill>
                <a:cs typeface="+mn-ea"/>
                <a:sym typeface="+mn-lt"/>
              </a:rPr>
              <a:t>Autoencoder</a:t>
            </a:r>
            <a:r>
              <a:rPr lang="en-US" altLang="zh-CN" sz="2800" dirty="0">
                <a:solidFill>
                  <a:srgbClr val="000000"/>
                </a:solidFill>
                <a:cs typeface="+mn-ea"/>
                <a:sym typeface="+mn-lt"/>
              </a:rPr>
              <a:t>）</a:t>
            </a:r>
            <a:endParaRPr lang="en-US" altLang="zh-CN" sz="2800" dirty="0">
              <a:solidFill>
                <a:srgbClr val="00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 pos="457200" algn="l"/>
                <a:tab pos="736600" algn="l"/>
              </a:tabLst>
            </a:pPr>
            <a:r>
              <a:rPr lang="en-US" altLang="zh-CN" sz="2000" dirty="0">
                <a:cs typeface="+mn-ea"/>
                <a:sym typeface="+mn-lt"/>
              </a:rPr>
              <a:t>		</a:t>
            </a:r>
            <a:r>
              <a:rPr lang="en-US" altLang="zh-CN" sz="2400" dirty="0">
                <a:solidFill>
                  <a:srgbClr val="FF0000"/>
                </a:solidFill>
                <a:cs typeface="+mn-ea"/>
                <a:sym typeface="+mn-lt"/>
              </a:rPr>
              <a:t>–</a:t>
            </a:r>
            <a:r>
              <a:rPr lang="en-US" altLang="zh-CN" sz="2400" dirty="0">
                <a:cs typeface="+mn-ea"/>
                <a:sym typeface="+mn-lt"/>
              </a:rPr>
              <a:t>   </a:t>
            </a:r>
            <a:r>
              <a:rPr lang="en-US" altLang="zh-CN" sz="2400" dirty="0">
                <a:solidFill>
                  <a:srgbClr val="FF0000"/>
                </a:solidFill>
                <a:cs typeface="+mn-ea"/>
                <a:sym typeface="+mn-lt"/>
              </a:rPr>
              <a:t>通过增加正则化项，大部分单元的输出都变成了0，就能利用少数单元完成压缩或重构</a:t>
            </a:r>
            <a:endParaRPr lang="en-US" altLang="zh-CN" sz="2400" dirty="0">
              <a:solidFill>
                <a:srgbClr val="FF0000"/>
              </a:solidFill>
              <a:cs typeface="+mn-ea"/>
              <a:sym typeface="+mn-l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
          <p:cNvSpPr txBox="1"/>
          <p:nvPr/>
        </p:nvSpPr>
        <p:spPr>
          <a:xfrm>
            <a:off x="1122531" y="219636"/>
            <a:ext cx="2769989" cy="507831"/>
          </a:xfrm>
          <a:prstGeom prst="rect">
            <a:avLst/>
          </a:prstGeom>
          <a:noFill/>
        </p:spPr>
        <p:txBody>
          <a:bodyPr wrap="none" lIns="0" tIns="0" rIns="0" rtlCol="0">
            <a:spAutoFit/>
          </a:bodyPr>
          <a:lstStyle/>
          <a:p>
            <a:pPr>
              <a:lnSpc>
                <a:spcPts val="3600"/>
              </a:lnSpc>
            </a:pPr>
            <a:r>
              <a:rPr lang="en-US" altLang="zh-CN" sz="3600" dirty="0" err="1">
                <a:solidFill>
                  <a:srgbClr val="0E00DC"/>
                </a:solidFill>
                <a:cs typeface="+mn-ea"/>
                <a:sym typeface="+mn-lt"/>
              </a:rPr>
              <a:t>稀疏自编码器</a:t>
            </a:r>
            <a:endParaRPr lang="en-US" altLang="zh-CN" sz="3600" dirty="0">
              <a:solidFill>
                <a:srgbClr val="0E00DC"/>
              </a:solidFill>
              <a:cs typeface="+mn-ea"/>
              <a:sym typeface="+mn-lt"/>
            </a:endParaRPr>
          </a:p>
        </p:txBody>
      </p:sp>
      <p:pic>
        <p:nvPicPr>
          <p:cNvPr id="40" name="图片 3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4051" y="1445613"/>
            <a:ext cx="9112569" cy="4834856"/>
          </a:xfrm>
          <a:prstGeom prst="rect">
            <a:avLst/>
          </a:prstGeom>
        </p:spPr>
      </p:pic>
      <p:sp>
        <p:nvSpPr>
          <p:cNvPr id="4" name="TextBox 1"/>
          <p:cNvSpPr txBox="1"/>
          <p:nvPr/>
        </p:nvSpPr>
        <p:spPr>
          <a:xfrm>
            <a:off x="1122531" y="989095"/>
            <a:ext cx="5208157" cy="461665"/>
          </a:xfrm>
          <a:prstGeom prst="rect">
            <a:avLst/>
          </a:prstGeom>
          <a:noFill/>
        </p:spPr>
        <p:txBody>
          <a:bodyPr wrap="none" lIns="0" tIns="0" rIns="0" rtlCol="0">
            <a:spAutoFit/>
          </a:bodyPr>
          <a:lstStyle/>
          <a:p>
            <a:pPr>
              <a:lnSpc>
                <a:spcPts val="3600"/>
              </a:lnSpc>
            </a:pP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加入正则化后的误差函数𝐸如下所示</a:t>
            </a:r>
            <a:endParaRPr lang="en-US" altLang="zh-CN" sz="2400" dirty="0">
              <a:solidFill>
                <a:srgbClr val="000000"/>
              </a:solidFill>
              <a:cs typeface="+mn-ea"/>
              <a:sym typeface="+mn-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1"/>
          <p:cNvSpPr txBox="1"/>
          <p:nvPr/>
        </p:nvSpPr>
        <p:spPr>
          <a:xfrm>
            <a:off x="1110436" y="275063"/>
            <a:ext cx="6091875" cy="969496"/>
          </a:xfrm>
          <a:prstGeom prst="rect">
            <a:avLst/>
          </a:prstGeom>
          <a:noFill/>
        </p:spPr>
        <p:txBody>
          <a:bodyPr wrap="square" lIns="0" tIns="0" rIns="0" rtlCol="0">
            <a:spAutoFit/>
          </a:bodyPr>
          <a:lstStyle/>
          <a:p>
            <a:pPr>
              <a:lnSpc>
                <a:spcPts val="3600"/>
              </a:lnSpc>
              <a:tabLst>
                <a:tab pos="342900" algn="l"/>
                <a:tab pos="2717800" algn="l"/>
                <a:tab pos="2870200" algn="l"/>
                <a:tab pos="6146800" algn="l"/>
                <a:tab pos="6388100" algn="l"/>
                <a:tab pos="6489700" algn="l"/>
              </a:tabLst>
            </a:pPr>
            <a:r>
              <a:rPr lang="en-US" altLang="zh-CN" sz="3600" dirty="0" err="1">
                <a:solidFill>
                  <a:srgbClr val="0E00DC"/>
                </a:solidFill>
                <a:cs typeface="+mn-ea"/>
                <a:sym typeface="+mn-lt"/>
              </a:rPr>
              <a:t>稀疏自编码器的训练</a:t>
            </a:r>
            <a:r>
              <a:rPr lang="en-US" altLang="zh-CN" dirty="0">
                <a:cs typeface="+mn-ea"/>
                <a:sym typeface="+mn-lt"/>
              </a:rPr>
              <a:t>		</a:t>
            </a:r>
            <a:endParaRPr lang="en-US" altLang="zh-CN" sz="1465" dirty="0">
              <a:solidFill>
                <a:srgbClr val="000000"/>
              </a:solidFill>
              <a:cs typeface="+mn-ea"/>
              <a:sym typeface="+mn-lt"/>
            </a:endParaRPr>
          </a:p>
        </p:txBody>
      </p:sp>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74053" y="1480331"/>
            <a:ext cx="304826" cy="381033"/>
          </a:xfrm>
          <a:prstGeom prst="rect">
            <a:avLst/>
          </a:prstGeom>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728" y="2413629"/>
            <a:ext cx="1272650" cy="411516"/>
          </a:xfrm>
          <a:prstGeom prst="rect">
            <a:avLst/>
          </a:prstGeom>
        </p:spPr>
      </p:pic>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053" y="3066632"/>
            <a:ext cx="8346120" cy="3005981"/>
          </a:xfrm>
          <a:prstGeom prst="rect">
            <a:avLst/>
          </a:prstGeom>
        </p:spPr>
      </p:pic>
      <p:sp>
        <p:nvSpPr>
          <p:cNvPr id="6" name="TextBox 1"/>
          <p:cNvSpPr txBox="1"/>
          <p:nvPr/>
        </p:nvSpPr>
        <p:spPr>
          <a:xfrm>
            <a:off x="998043" y="947648"/>
            <a:ext cx="10540096" cy="2213426"/>
          </a:xfrm>
          <a:prstGeom prst="rect">
            <a:avLst/>
          </a:prstGeom>
          <a:noFill/>
        </p:spPr>
        <p:txBody>
          <a:bodyPr wrap="square" lIns="0" tIns="0" rIns="0" rtlCol="0">
            <a:spAutoFit/>
          </a:bodyPr>
          <a:lstStyle/>
          <a:p>
            <a:pPr>
              <a:lnSpc>
                <a:spcPts val="3600"/>
              </a:lnSpc>
              <a:tabLst>
                <a:tab pos="342900" algn="l"/>
                <a:tab pos="2717800" algn="l"/>
                <a:tab pos="2870200" algn="l"/>
                <a:tab pos="6146800" algn="l"/>
                <a:tab pos="6388100" algn="l"/>
                <a:tab pos="64897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b="1" dirty="0">
                <a:solidFill>
                  <a:srgbClr val="000000"/>
                </a:solidFill>
                <a:cs typeface="+mn-ea"/>
                <a:sym typeface="+mn-lt"/>
              </a:rPr>
              <a:t>KL</a:t>
            </a:r>
            <a:r>
              <a:rPr lang="en-US" altLang="zh-CN" sz="2400" dirty="0">
                <a:solidFill>
                  <a:srgbClr val="000000"/>
                </a:solidFill>
                <a:cs typeface="+mn-ea"/>
                <a:sym typeface="+mn-lt"/>
              </a:rPr>
              <a:t>距离反映了平均激活度和目标值的差异。𝜌值越接近于</a:t>
            </a:r>
            <a:r>
              <a:rPr lang="en-US" altLang="zh-CN" sz="2400" b="1" dirty="0">
                <a:solidFill>
                  <a:srgbClr val="000000"/>
                </a:solidFill>
                <a:cs typeface="+mn-ea"/>
                <a:sym typeface="+mn-lt"/>
              </a:rPr>
              <a:t>0</a:t>
            </a:r>
            <a:r>
              <a:rPr lang="en-US" altLang="zh-CN" sz="2400" dirty="0">
                <a:solidFill>
                  <a:srgbClr val="000000"/>
                </a:solidFill>
                <a:cs typeface="+mn-ea"/>
                <a:sym typeface="+mn-lt"/>
              </a:rPr>
              <a:t>，中间层的平均激活度        </a:t>
            </a:r>
            <a:r>
              <a:rPr lang="en-US" altLang="zh-CN" sz="2400" dirty="0" err="1">
                <a:solidFill>
                  <a:srgbClr val="000000"/>
                </a:solidFill>
                <a:cs typeface="+mn-ea"/>
                <a:sym typeface="+mn-lt"/>
              </a:rPr>
              <a:t>就越小</a:t>
            </a:r>
            <a:endParaRPr lang="en-US" altLang="zh-CN" sz="2400" dirty="0">
              <a:solidFill>
                <a:srgbClr val="000000"/>
              </a:solidFill>
              <a:cs typeface="+mn-ea"/>
              <a:sym typeface="+mn-lt"/>
            </a:endParaRPr>
          </a:p>
          <a:p>
            <a:pPr>
              <a:lnSpc>
                <a:spcPts val="1000"/>
              </a:lnSpc>
            </a:pPr>
            <a:endParaRPr lang="en-US" altLang="zh-CN" dirty="0">
              <a:cs typeface="+mn-ea"/>
              <a:sym typeface="+mn-lt"/>
            </a:endParaRPr>
          </a:p>
          <a:p>
            <a:pPr>
              <a:lnSpc>
                <a:spcPts val="2700"/>
              </a:lnSpc>
              <a:tabLst>
                <a:tab pos="342900" algn="l"/>
                <a:tab pos="2717800" algn="l"/>
                <a:tab pos="2870200" algn="l"/>
                <a:tab pos="6146800" algn="l"/>
                <a:tab pos="6388100" algn="l"/>
                <a:tab pos="6489700" algn="l"/>
              </a:tabLst>
            </a:pP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稀疏自编码器的训练也需要用到误差反向传播算法，对误差函数求导时须考虑</a:t>
            </a:r>
            <a:r>
              <a:rPr lang="en-US" altLang="zh-CN" sz="2400" dirty="0">
                <a:solidFill>
                  <a:srgbClr val="000000"/>
                </a:solidFill>
                <a:cs typeface="+mn-ea"/>
                <a:sym typeface="+mn-lt"/>
              </a:rPr>
              <a:t>                   </a:t>
            </a:r>
            <a:r>
              <a:rPr lang="en-US" altLang="zh-CN" sz="2400" dirty="0" err="1">
                <a:solidFill>
                  <a:srgbClr val="000000"/>
                </a:solidFill>
                <a:cs typeface="+mn-ea"/>
                <a:sym typeface="+mn-lt"/>
              </a:rPr>
              <a:t>的导数</a:t>
            </a:r>
            <a:endParaRPr lang="en-US" altLang="zh-CN" sz="2400" dirty="0">
              <a:solidFill>
                <a:srgbClr val="000000"/>
              </a:solidFill>
              <a:cs typeface="+mn-ea"/>
              <a:sym typeface="+mn-lt"/>
            </a:endParaRPr>
          </a:p>
          <a:p>
            <a:pPr>
              <a:lnSpc>
                <a:spcPts val="1500"/>
              </a:lnSpc>
              <a:tabLst>
                <a:tab pos="342900" algn="l"/>
                <a:tab pos="2717800" algn="l"/>
                <a:tab pos="2870200" algn="l"/>
                <a:tab pos="6146800" algn="l"/>
                <a:tab pos="6388100" algn="l"/>
                <a:tab pos="6489700" algn="l"/>
              </a:tabLst>
            </a:pPr>
            <a:r>
              <a:rPr lang="en-US" altLang="zh-CN" dirty="0">
                <a:cs typeface="+mn-ea"/>
                <a:sym typeface="+mn-lt"/>
              </a:rPr>
              <a:t>						</a:t>
            </a:r>
            <a:endParaRPr lang="en-US" altLang="zh-CN" sz="1465" dirty="0">
              <a:solidFill>
                <a:srgbClr val="000000"/>
              </a:solidFill>
              <a:cs typeface="+mn-ea"/>
              <a:sym typeface="+mn-lt"/>
            </a:endParaRPr>
          </a:p>
          <a:p>
            <a:pPr>
              <a:lnSpc>
                <a:spcPts val="1800"/>
              </a:lnSpc>
              <a:tabLst>
                <a:tab pos="342900" algn="l"/>
                <a:tab pos="2717800" algn="l"/>
                <a:tab pos="2870200" algn="l"/>
                <a:tab pos="6146800" algn="l"/>
                <a:tab pos="6388100" algn="l"/>
                <a:tab pos="6489700" algn="l"/>
              </a:tabLst>
            </a:pPr>
            <a:r>
              <a:rPr lang="en-US" altLang="zh-CN" dirty="0">
                <a:cs typeface="+mn-ea"/>
                <a:sym typeface="+mn-lt"/>
              </a:rPr>
              <a:t>		</a:t>
            </a:r>
            <a:endParaRPr lang="en-US" altLang="zh-CN" sz="1465" dirty="0">
              <a:solidFill>
                <a:srgbClr val="000000"/>
              </a:solidFill>
              <a:cs typeface="+mn-ea"/>
              <a:sym typeface="+mn-l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993438" y="199016"/>
            <a:ext cx="10646335" cy="507831"/>
          </a:xfrm>
          <a:prstGeom prst="rect">
            <a:avLst/>
          </a:prstGeom>
          <a:noFill/>
        </p:spPr>
        <p:txBody>
          <a:bodyPr wrap="square" lIns="0" tIns="0" rIns="0" rtlCol="0">
            <a:spAutoFit/>
          </a:bodyPr>
          <a:lstStyle/>
          <a:p>
            <a:pPr>
              <a:lnSpc>
                <a:spcPts val="3600"/>
              </a:lnSpc>
              <a:tabLst>
                <a:tab pos="342900" algn="l"/>
              </a:tabLst>
            </a:pPr>
            <a:r>
              <a:rPr lang="en-US" altLang="zh-CN" sz="3600" dirty="0" err="1">
                <a:solidFill>
                  <a:srgbClr val="0E00DC"/>
                </a:solidFill>
                <a:cs typeface="+mn-ea"/>
                <a:sym typeface="+mn-lt"/>
              </a:rPr>
              <a:t>稀疏自编码器的训练</a:t>
            </a:r>
            <a:endParaRPr lang="en-US" altLang="zh-CN" sz="3600" dirty="0">
              <a:solidFill>
                <a:srgbClr val="0E00DC"/>
              </a:solidFill>
              <a:cs typeface="+mn-ea"/>
              <a:sym typeface="+mn-lt"/>
            </a:endParaRPr>
          </a:p>
        </p:txBody>
      </p:sp>
      <p:sp>
        <p:nvSpPr>
          <p:cNvPr id="3" name="TextBox 1"/>
          <p:cNvSpPr txBox="1"/>
          <p:nvPr/>
        </p:nvSpPr>
        <p:spPr>
          <a:xfrm>
            <a:off x="891838" y="1237594"/>
            <a:ext cx="10646335" cy="3867725"/>
          </a:xfrm>
          <a:prstGeom prst="rect">
            <a:avLst/>
          </a:prstGeom>
          <a:noFill/>
        </p:spPr>
        <p:txBody>
          <a:bodyPr wrap="square" lIns="0" tIns="0" rIns="0" rtlCol="0">
            <a:spAutoFit/>
          </a:bodyPr>
          <a:lstStyle/>
          <a:p>
            <a:pPr>
              <a:lnSpc>
                <a:spcPct val="150000"/>
              </a:lnSpc>
              <a:tabLst>
                <a:tab pos="3429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平均激活度是根据所有样本计算出来的，所以在计算任何单元的反向传播之前，需要对所有样本计算一遍正向传播，从而获取平均激活度，所以使用小批量梯度下降法进行训练时的效率很低</a:t>
            </a:r>
            <a:endParaRPr lang="en-US" altLang="zh-CN" sz="2800" dirty="0">
              <a:solidFill>
                <a:srgbClr val="00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为了解决此问题，</a:t>
            </a:r>
            <a:r>
              <a:rPr lang="en-US" altLang="zh-CN" sz="2800" dirty="0">
                <a:solidFill>
                  <a:srgbClr val="FF0000"/>
                </a:solidFill>
                <a:cs typeface="+mn-ea"/>
                <a:sym typeface="+mn-lt"/>
              </a:rPr>
              <a:t>可以只计算</a:t>
            </a:r>
            <a:r>
              <a:rPr lang="en-US" altLang="zh-CN" sz="2800" b="1" dirty="0">
                <a:solidFill>
                  <a:srgbClr val="FF0000"/>
                </a:solidFill>
                <a:cs typeface="+mn-ea"/>
                <a:sym typeface="+mn-lt"/>
              </a:rPr>
              <a:t>Mini-Batch</a:t>
            </a:r>
            <a:r>
              <a:rPr lang="en-US" altLang="zh-CN" sz="2800" dirty="0">
                <a:solidFill>
                  <a:srgbClr val="FF0000"/>
                </a:solidFill>
                <a:cs typeface="+mn-ea"/>
                <a:sym typeface="+mn-lt"/>
              </a:rPr>
              <a:t>中包含的样本的平均激活度，然后在</a:t>
            </a:r>
            <a:r>
              <a:rPr lang="en-US" altLang="zh-CN" sz="2800" b="1" dirty="0">
                <a:solidFill>
                  <a:srgbClr val="FF0000"/>
                </a:solidFill>
                <a:cs typeface="+mn-ea"/>
                <a:sym typeface="+mn-lt"/>
              </a:rPr>
              <a:t>Mini-Batch</a:t>
            </a:r>
            <a:r>
              <a:rPr lang="en-US" altLang="zh-CN" sz="2800" dirty="0">
                <a:solidFill>
                  <a:srgbClr val="FF0000"/>
                </a:solidFill>
                <a:cs typeface="+mn-ea"/>
                <a:sym typeface="+mn-lt"/>
              </a:rPr>
              <a:t>之间计算加权平均并求近似值</a:t>
            </a:r>
            <a:endParaRPr lang="en-US" altLang="zh-CN" sz="2800" dirty="0">
              <a:solidFill>
                <a:srgbClr val="FF0000"/>
              </a:solidFill>
              <a:cs typeface="+mn-ea"/>
              <a:sym typeface="+mn-l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7022" y="1174906"/>
            <a:ext cx="10945176" cy="1774845"/>
          </a:xfrm>
          <a:prstGeom prst="rect">
            <a:avLst/>
          </a:prstGeom>
          <a:noFill/>
        </p:spPr>
        <p:txBody>
          <a:bodyPr wrap="square" lIns="0" tIns="0" rIns="0" rtlCol="0">
            <a:spAutoFit/>
          </a:bodyPr>
          <a:lstStyle/>
          <a:p>
            <a:pPr>
              <a:lnSpc>
                <a:spcPct val="150000"/>
              </a:lnSpc>
            </a:pPr>
            <a:r>
              <a:rPr lang="en-US" altLang="zh-CN" sz="2400" dirty="0">
                <a:solidFill>
                  <a:srgbClr val="000000"/>
                </a:solidFill>
                <a:cs typeface="+mn-ea"/>
                <a:sym typeface="+mn-lt"/>
              </a:rPr>
              <a:t>❑</a:t>
            </a:r>
            <a:r>
              <a:rPr lang="en-US" altLang="zh-CN" sz="2400" dirty="0">
                <a:cs typeface="+mn-ea"/>
                <a:sym typeface="+mn-lt"/>
              </a:rPr>
              <a:t> </a:t>
            </a:r>
            <a:r>
              <a:rPr lang="en-US" altLang="zh-CN" sz="2800" dirty="0">
                <a:solidFill>
                  <a:srgbClr val="000000"/>
                </a:solidFill>
                <a:cs typeface="+mn-ea"/>
                <a:sym typeface="+mn-lt"/>
              </a:rPr>
              <a:t>假设时刻</a:t>
            </a:r>
            <a:r>
              <a:rPr lang="en-US" altLang="zh-CN" sz="2800" b="1" dirty="0">
                <a:solidFill>
                  <a:srgbClr val="000000"/>
                </a:solidFill>
                <a:cs typeface="+mn-ea"/>
                <a:sym typeface="+mn-lt"/>
              </a:rPr>
              <a:t>(</a:t>
            </a:r>
            <a:r>
              <a:rPr lang="en-US" altLang="zh-CN" sz="2800" dirty="0">
                <a:solidFill>
                  <a:srgbClr val="000000"/>
                </a:solidFill>
                <a:cs typeface="+mn-ea"/>
                <a:sym typeface="+mn-lt"/>
              </a:rPr>
              <a:t>𝑡</a:t>
            </a:r>
            <a:r>
              <a:rPr lang="en-US" altLang="zh-CN" sz="2800" b="1" dirty="0">
                <a:solidFill>
                  <a:srgbClr val="000000"/>
                </a:solidFill>
                <a:cs typeface="+mn-ea"/>
                <a:sym typeface="+mn-lt"/>
              </a:rPr>
              <a:t>−1)</a:t>
            </a:r>
            <a:r>
              <a:rPr lang="en-US" altLang="zh-CN" sz="2800" dirty="0" err="1">
                <a:solidFill>
                  <a:srgbClr val="000000"/>
                </a:solidFill>
                <a:cs typeface="+mn-ea"/>
                <a:sym typeface="+mn-lt"/>
              </a:rPr>
              <a:t>的</a:t>
            </a:r>
            <a:r>
              <a:rPr lang="en-US" altLang="zh-CN" sz="2800" b="1" dirty="0" err="1">
                <a:solidFill>
                  <a:srgbClr val="000000"/>
                </a:solidFill>
                <a:cs typeface="+mn-ea"/>
                <a:sym typeface="+mn-lt"/>
              </a:rPr>
              <a:t>Mini-Batch</a:t>
            </a:r>
            <a:r>
              <a:rPr lang="en-US" altLang="zh-CN" sz="2800" dirty="0" err="1">
                <a:solidFill>
                  <a:srgbClr val="000000"/>
                </a:solidFill>
                <a:cs typeface="+mn-ea"/>
                <a:sym typeface="+mn-lt"/>
              </a:rPr>
              <a:t>的平均激活度为</a:t>
            </a:r>
            <a:r>
              <a:rPr lang="en-US" altLang="zh-CN" sz="2800" dirty="0">
                <a:solidFill>
                  <a:srgbClr val="000000"/>
                </a:solidFill>
                <a:cs typeface="+mn-ea"/>
                <a:sym typeface="+mn-lt"/>
              </a:rPr>
              <a:t>               </a:t>
            </a:r>
            <a:r>
              <a:rPr lang="en-US" altLang="zh-CN" sz="2800" dirty="0" err="1">
                <a:solidFill>
                  <a:srgbClr val="000000"/>
                </a:solidFill>
                <a:cs typeface="+mn-ea"/>
                <a:sym typeface="+mn-lt"/>
              </a:rPr>
              <a:t>当前t时刻Mini-Batch的平均激活度为</a:t>
            </a:r>
            <a:endParaRPr lang="en-US" altLang="zh-CN" sz="2800" dirty="0">
              <a:solidFill>
                <a:srgbClr val="000000"/>
              </a:solidFill>
              <a:cs typeface="+mn-ea"/>
              <a:sym typeface="+mn-lt"/>
            </a:endParaRPr>
          </a:p>
          <a:p>
            <a:pPr>
              <a:lnSpc>
                <a:spcPts val="3400"/>
              </a:lnSpc>
            </a:pPr>
            <a:endParaRPr lang="en-US" altLang="zh-CN" sz="1750" dirty="0">
              <a:solidFill>
                <a:srgbClr val="000000"/>
              </a:solidFill>
              <a:cs typeface="+mn-ea"/>
              <a:sym typeface="+mn-lt"/>
            </a:endParaRPr>
          </a:p>
        </p:txBody>
      </p:sp>
      <p:sp>
        <p:nvSpPr>
          <p:cNvPr id="20" name="TextBox 1"/>
          <p:cNvSpPr txBox="1"/>
          <p:nvPr/>
        </p:nvSpPr>
        <p:spPr>
          <a:xfrm>
            <a:off x="957559" y="176437"/>
            <a:ext cx="4154984" cy="507831"/>
          </a:xfrm>
          <a:prstGeom prst="rect">
            <a:avLst/>
          </a:prstGeom>
          <a:noFill/>
        </p:spPr>
        <p:txBody>
          <a:bodyPr wrap="none" lIns="0" tIns="0" rIns="0" rtlCol="0">
            <a:spAutoFit/>
          </a:bodyPr>
          <a:lstStyle/>
          <a:p>
            <a:pPr>
              <a:lnSpc>
                <a:spcPts val="3600"/>
              </a:lnSpc>
            </a:pPr>
            <a:r>
              <a:rPr lang="en-US" altLang="zh-CN" sz="3600" dirty="0">
                <a:solidFill>
                  <a:srgbClr val="0E00DC"/>
                </a:solidFill>
                <a:cs typeface="+mn-ea"/>
                <a:sym typeface="+mn-lt"/>
              </a:rPr>
              <a:t>稀疏自编码器的训练</a:t>
            </a:r>
            <a:endParaRPr lang="en-US" altLang="zh-CN" sz="3600" dirty="0">
              <a:solidFill>
                <a:srgbClr val="0E00DC"/>
              </a:solidFill>
              <a:cs typeface="+mn-ea"/>
              <a:sym typeface="+mn-lt"/>
            </a:endParaRPr>
          </a:p>
        </p:txBody>
      </p:sp>
      <p:sp>
        <p:nvSpPr>
          <p:cNvPr id="22" name="TextBox 1"/>
          <p:cNvSpPr txBox="1"/>
          <p:nvPr/>
        </p:nvSpPr>
        <p:spPr>
          <a:xfrm>
            <a:off x="8915400" y="1257301"/>
            <a:ext cx="88166" cy="366767"/>
          </a:xfrm>
          <a:prstGeom prst="rect">
            <a:avLst/>
          </a:prstGeom>
          <a:noFill/>
        </p:spPr>
        <p:txBody>
          <a:bodyPr wrap="none" lIns="0" tIns="0" rIns="0" rtlCol="0">
            <a:spAutoFit/>
          </a:bodyPr>
          <a:lstStyle/>
          <a:p>
            <a:pPr>
              <a:lnSpc>
                <a:spcPts val="2500"/>
              </a:lnSpc>
            </a:pPr>
            <a:r>
              <a:rPr lang="en-US" altLang="zh-CN" sz="2400" b="1" dirty="0">
                <a:solidFill>
                  <a:srgbClr val="000000"/>
                </a:solidFill>
                <a:cs typeface="+mn-ea"/>
                <a:sym typeface="+mn-lt"/>
              </a:rPr>
              <a:t>,</a:t>
            </a:r>
            <a:endParaRPr lang="en-US" altLang="zh-CN" sz="2400" dirty="0">
              <a:solidFill>
                <a:srgbClr val="000000"/>
              </a:solidFill>
              <a:cs typeface="+mn-ea"/>
              <a:sym typeface="+mn-lt"/>
            </a:endParaRPr>
          </a:p>
        </p:txBody>
      </p:sp>
      <p:sp>
        <p:nvSpPr>
          <p:cNvPr id="25" name="TextBox 1"/>
          <p:cNvSpPr txBox="1"/>
          <p:nvPr/>
        </p:nvSpPr>
        <p:spPr>
          <a:xfrm>
            <a:off x="587021" y="4297349"/>
            <a:ext cx="10859911" cy="1338828"/>
          </a:xfrm>
          <a:prstGeom prst="rect">
            <a:avLst/>
          </a:prstGeom>
          <a:noFill/>
        </p:spPr>
        <p:txBody>
          <a:bodyPr wrap="square" lIns="0" tIns="0" rIns="0" rtlCol="0">
            <a:spAutoFit/>
          </a:bodyPr>
          <a:lstStyle/>
          <a:p>
            <a:pPr>
              <a:lnSpc>
                <a:spcPct val="150000"/>
              </a:lnSpc>
            </a:pPr>
            <a:r>
              <a:rPr lang="en-US" altLang="zh-CN" sz="2800" dirty="0">
                <a:solidFill>
                  <a:srgbClr val="000000"/>
                </a:solidFill>
                <a:cs typeface="+mn-ea"/>
                <a:sym typeface="+mn-lt"/>
              </a:rPr>
              <a:t>这里的𝜆是权重，𝜆越大，则时刻(𝑡</a:t>
            </a:r>
            <a:r>
              <a:rPr lang="en-US" altLang="zh-CN" sz="2800" dirty="0">
                <a:cs typeface="+mn-ea"/>
                <a:sym typeface="+mn-lt"/>
              </a:rPr>
              <a:t> </a:t>
            </a: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1)的Mini-Batch所占的比重也越高</a:t>
            </a:r>
            <a:endParaRPr lang="en-US" altLang="zh-CN" sz="2800" dirty="0">
              <a:solidFill>
                <a:srgbClr val="000000"/>
              </a:solidFill>
              <a:cs typeface="+mn-ea"/>
              <a:sym typeface="+mn-lt"/>
            </a:endParaRPr>
          </a:p>
        </p:txBody>
      </p:sp>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39976" y="1343026"/>
            <a:ext cx="754445" cy="472481"/>
          </a:xfrm>
          <a:prstGeom prst="rect">
            <a:avLst/>
          </a:prstGeom>
        </p:spPr>
      </p:pic>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384" y="2690046"/>
            <a:ext cx="4337674" cy="761577"/>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971925" y="205890"/>
            <a:ext cx="10710880" cy="507831"/>
          </a:xfrm>
          <a:prstGeom prst="rect">
            <a:avLst/>
          </a:prstGeom>
          <a:noFill/>
        </p:spPr>
        <p:txBody>
          <a:bodyPr wrap="square" lIns="0" tIns="0" rIns="0" rtlCol="0">
            <a:spAutoFit/>
          </a:bodyPr>
          <a:lstStyle/>
          <a:p>
            <a:pPr>
              <a:lnSpc>
                <a:spcPts val="3600"/>
              </a:lnSpc>
              <a:tabLst>
                <a:tab pos="342900" algn="l"/>
              </a:tabLst>
            </a:pPr>
            <a:r>
              <a:rPr lang="en-US" altLang="zh-CN" sz="3600" dirty="0" err="1">
                <a:solidFill>
                  <a:srgbClr val="0E00DC"/>
                </a:solidFill>
                <a:cs typeface="+mn-ea"/>
                <a:sym typeface="+mn-lt"/>
              </a:rPr>
              <a:t>栈式自编码器</a:t>
            </a:r>
            <a:endParaRPr lang="en-US" altLang="zh-CN" sz="3600" dirty="0">
              <a:solidFill>
                <a:srgbClr val="0E00DC"/>
              </a:solidFill>
              <a:cs typeface="+mn-ea"/>
              <a:sym typeface="+mn-lt"/>
            </a:endParaRPr>
          </a:p>
        </p:txBody>
      </p:sp>
      <p:sp>
        <p:nvSpPr>
          <p:cNvPr id="3" name="TextBox 1"/>
          <p:cNvSpPr txBox="1"/>
          <p:nvPr/>
        </p:nvSpPr>
        <p:spPr>
          <a:xfrm>
            <a:off x="971925" y="1481535"/>
            <a:ext cx="10710880" cy="4421723"/>
          </a:xfrm>
          <a:prstGeom prst="rect">
            <a:avLst/>
          </a:prstGeom>
          <a:noFill/>
        </p:spPr>
        <p:txBody>
          <a:bodyPr wrap="square" lIns="0" tIns="0" rIns="0" rtlCol="0">
            <a:spAutoFit/>
          </a:bodyPr>
          <a:lstStyle/>
          <a:p>
            <a:pPr>
              <a:lnSpc>
                <a:spcPct val="150000"/>
              </a:lnSpc>
              <a:tabLst>
                <a:tab pos="342900" algn="l"/>
              </a:tabLst>
            </a:pPr>
            <a:r>
              <a:rPr lang="en-US" altLang="zh-CN" sz="3200" dirty="0">
                <a:solidFill>
                  <a:srgbClr val="000000"/>
                </a:solidFill>
                <a:cs typeface="+mn-ea"/>
                <a:sym typeface="+mn-lt"/>
              </a:rPr>
              <a:t>❑</a:t>
            </a:r>
            <a:r>
              <a:rPr lang="en-US" altLang="zh-CN" sz="3200" dirty="0">
                <a:cs typeface="+mn-ea"/>
                <a:sym typeface="+mn-lt"/>
              </a:rPr>
              <a:t> </a:t>
            </a:r>
            <a:r>
              <a:rPr lang="en-US" altLang="zh-CN" sz="3200" dirty="0" err="1">
                <a:solidFill>
                  <a:srgbClr val="000000"/>
                </a:solidFill>
                <a:cs typeface="+mn-ea"/>
                <a:sym typeface="+mn-lt"/>
              </a:rPr>
              <a:t>自编码器、降噪自编码器、稀疏自编码器都是包括编码器和解码器的三层结构</a:t>
            </a:r>
            <a:r>
              <a:rPr lang="en-US" altLang="zh-CN" sz="3200" dirty="0">
                <a:solidFill>
                  <a:srgbClr val="000000"/>
                </a:solidFill>
                <a:cs typeface="+mn-ea"/>
                <a:sym typeface="+mn-lt"/>
              </a:rPr>
              <a:t>。</a:t>
            </a:r>
            <a:endParaRPr lang="en-US" altLang="zh-CN" sz="3200" dirty="0">
              <a:solidFill>
                <a:srgbClr val="000000"/>
              </a:solidFill>
              <a:cs typeface="+mn-ea"/>
              <a:sym typeface="+mn-lt"/>
            </a:endParaRPr>
          </a:p>
          <a:p>
            <a:pPr>
              <a:lnSpc>
                <a:spcPct val="150000"/>
              </a:lnSpc>
            </a:pPr>
            <a:endParaRPr lang="en-US" altLang="zh-CN" sz="2400" dirty="0">
              <a:cs typeface="+mn-ea"/>
              <a:sym typeface="+mn-lt"/>
            </a:endParaRPr>
          </a:p>
          <a:p>
            <a:pPr>
              <a:lnSpc>
                <a:spcPct val="150000"/>
              </a:lnSpc>
              <a:tabLst>
                <a:tab pos="342900" algn="l"/>
              </a:tabLst>
            </a:pPr>
            <a:r>
              <a:rPr lang="en-US" altLang="zh-CN" sz="3200" dirty="0">
                <a:solidFill>
                  <a:srgbClr val="000000"/>
                </a:solidFill>
                <a:cs typeface="+mn-ea"/>
                <a:sym typeface="+mn-lt"/>
              </a:rPr>
              <a:t>❑</a:t>
            </a:r>
            <a:r>
              <a:rPr lang="en-US" altLang="zh-CN" sz="3200" dirty="0">
                <a:cs typeface="+mn-ea"/>
                <a:sym typeface="+mn-lt"/>
              </a:rPr>
              <a:t> </a:t>
            </a:r>
            <a:r>
              <a:rPr lang="en-US" altLang="zh-CN" sz="3200" dirty="0" err="1">
                <a:solidFill>
                  <a:srgbClr val="000000"/>
                </a:solidFill>
                <a:cs typeface="+mn-ea"/>
                <a:sym typeface="+mn-lt"/>
              </a:rPr>
              <a:t>但是在进行维度压缩时，可以只包括输入层和中间层。输入层和中间层多层堆叠后，就可以得到</a:t>
            </a:r>
            <a:r>
              <a:rPr lang="en-US" altLang="zh-CN" sz="3200" dirty="0" err="1">
                <a:solidFill>
                  <a:srgbClr val="FF0000"/>
                </a:solidFill>
                <a:cs typeface="+mn-ea"/>
                <a:sym typeface="+mn-lt"/>
              </a:rPr>
              <a:t>栈式自编码器</a:t>
            </a:r>
            <a:r>
              <a:rPr lang="en-US" altLang="zh-CN" sz="3200" b="1" dirty="0">
                <a:solidFill>
                  <a:srgbClr val="000000"/>
                </a:solidFill>
                <a:cs typeface="+mn-ea"/>
                <a:sym typeface="+mn-lt"/>
              </a:rPr>
              <a:t>(Stacked</a:t>
            </a:r>
            <a:r>
              <a:rPr lang="en-US" altLang="zh-CN" sz="3200" dirty="0">
                <a:cs typeface="+mn-ea"/>
                <a:sym typeface="+mn-lt"/>
              </a:rPr>
              <a:t> </a:t>
            </a:r>
            <a:r>
              <a:rPr lang="en-US" altLang="zh-CN" sz="3200" b="1" dirty="0">
                <a:solidFill>
                  <a:srgbClr val="000000"/>
                </a:solidFill>
                <a:cs typeface="+mn-ea"/>
                <a:sym typeface="+mn-lt"/>
              </a:rPr>
              <a:t>Autoencoder)</a:t>
            </a:r>
            <a:endParaRPr lang="en-US" altLang="zh-CN" sz="3200" b="1" dirty="0">
              <a:solidFill>
                <a:srgbClr val="000000"/>
              </a:solidFill>
              <a:cs typeface="+mn-ea"/>
              <a:sym typeface="+mn-l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1090259" y="204845"/>
            <a:ext cx="10495727" cy="507831"/>
          </a:xfrm>
          <a:prstGeom prst="rect">
            <a:avLst/>
          </a:prstGeom>
          <a:noFill/>
        </p:spPr>
        <p:txBody>
          <a:bodyPr wrap="square" lIns="0" tIns="0" rIns="0" rtlCol="0">
            <a:spAutoFit/>
          </a:bodyPr>
          <a:lstStyle/>
          <a:p>
            <a:pPr>
              <a:lnSpc>
                <a:spcPts val="3600"/>
              </a:lnSpc>
              <a:tabLst>
                <a:tab pos="342900" algn="l"/>
                <a:tab pos="685800" algn="l"/>
              </a:tabLst>
            </a:pPr>
            <a:r>
              <a:rPr lang="en-US" altLang="zh-CN" sz="3600" dirty="0" err="1">
                <a:solidFill>
                  <a:srgbClr val="0E00DC"/>
                </a:solidFill>
                <a:cs typeface="+mn-ea"/>
                <a:sym typeface="+mn-lt"/>
              </a:rPr>
              <a:t>栈式自编码器的训练</a:t>
            </a:r>
            <a:endParaRPr lang="en-US" altLang="zh-CN" sz="3600" dirty="0">
              <a:solidFill>
                <a:srgbClr val="0E00DC"/>
              </a:solidFill>
              <a:cs typeface="+mn-ea"/>
              <a:sym typeface="+mn-lt"/>
            </a:endParaRPr>
          </a:p>
        </p:txBody>
      </p:sp>
      <p:sp>
        <p:nvSpPr>
          <p:cNvPr id="3" name="TextBox 1"/>
          <p:cNvSpPr txBox="1"/>
          <p:nvPr/>
        </p:nvSpPr>
        <p:spPr>
          <a:xfrm>
            <a:off x="943503" y="1006356"/>
            <a:ext cx="10495727" cy="5714385"/>
          </a:xfrm>
          <a:prstGeom prst="rect">
            <a:avLst/>
          </a:prstGeom>
          <a:noFill/>
        </p:spPr>
        <p:txBody>
          <a:bodyPr wrap="square" lIns="0" tIns="0" rIns="0" rtlCol="0">
            <a:spAutoFit/>
          </a:bodyPr>
          <a:lstStyle/>
          <a:p>
            <a:pPr>
              <a:lnSpc>
                <a:spcPct val="150000"/>
              </a:lnSpc>
              <a:tabLst>
                <a:tab pos="342900" algn="l"/>
                <a:tab pos="6858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栈式自编码器和深度信念网络一样，都是逐层训练。但两种网络的训练方法不同，深度信念网络是利用</a:t>
            </a:r>
            <a:r>
              <a:rPr lang="en-US" altLang="zh-CN" sz="2800" dirty="0">
                <a:solidFill>
                  <a:srgbClr val="FF0000"/>
                </a:solidFill>
                <a:cs typeface="+mn-ea"/>
                <a:sym typeface="+mn-lt"/>
              </a:rPr>
              <a:t>对比散度算法</a:t>
            </a:r>
            <a:r>
              <a:rPr lang="en-US" altLang="zh-CN" sz="2800" dirty="0">
                <a:solidFill>
                  <a:srgbClr val="000000"/>
                </a:solidFill>
                <a:cs typeface="+mn-ea"/>
                <a:sym typeface="+mn-lt"/>
              </a:rPr>
              <a:t>逐层训练两层之间的参数。而栈式自编码器的训练过程如下</a:t>
            </a:r>
            <a:endParaRPr lang="en-US" altLang="zh-CN" sz="2800" dirty="0">
              <a:solidFill>
                <a:srgbClr val="00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 pos="685800" algn="l"/>
              </a:tabLst>
            </a:pPr>
            <a:r>
              <a:rPr lang="en-US" altLang="zh-CN" sz="20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首先训练第一个自编码器，然后保留第一个自编码器的编码器部分</a:t>
            </a:r>
            <a:endParaRPr lang="en-US" altLang="zh-CN" sz="2400" dirty="0">
              <a:solidFill>
                <a:srgbClr val="00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 pos="685800" algn="l"/>
              </a:tabLst>
            </a:pPr>
            <a:r>
              <a:rPr lang="en-US" altLang="zh-CN" sz="20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en-US" altLang="zh-CN" sz="2400" dirty="0">
                <a:solidFill>
                  <a:srgbClr val="000000"/>
                </a:solidFill>
                <a:cs typeface="+mn-ea"/>
                <a:sym typeface="+mn-lt"/>
              </a:rPr>
              <a:t>把第一个自编码器的中间层作为第二个自编码器的输入层进行训练</a:t>
            </a:r>
            <a:endParaRPr lang="en-US" altLang="zh-CN" sz="2400" dirty="0">
              <a:solidFill>
                <a:srgbClr val="00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 pos="685800" algn="l"/>
              </a:tabLst>
            </a:pPr>
            <a:r>
              <a:rPr lang="en-US" altLang="zh-CN" sz="2000" dirty="0">
                <a:cs typeface="+mn-ea"/>
                <a:sym typeface="+mn-lt"/>
              </a:rPr>
              <a:t>	</a:t>
            </a:r>
            <a:r>
              <a:rPr lang="en-US" altLang="zh-CN" sz="2400" dirty="0">
                <a:solidFill>
                  <a:srgbClr val="000000"/>
                </a:solidFill>
                <a:cs typeface="+mn-ea"/>
                <a:sym typeface="+mn-lt"/>
              </a:rPr>
              <a:t>➢</a:t>
            </a:r>
            <a:r>
              <a:rPr lang="en-US" altLang="zh-CN" sz="2400" dirty="0">
                <a:cs typeface="+mn-ea"/>
                <a:sym typeface="+mn-lt"/>
              </a:rPr>
              <a:t>  </a:t>
            </a:r>
            <a:r>
              <a:rPr lang="en-US" altLang="zh-CN" sz="2400" dirty="0" err="1">
                <a:solidFill>
                  <a:srgbClr val="000000"/>
                </a:solidFill>
                <a:cs typeface="+mn-ea"/>
                <a:sym typeface="+mn-lt"/>
              </a:rPr>
              <a:t>反复地把前一个自编码器的中间层作为后一个编码器的输入层，进行迭代训练</a:t>
            </a:r>
            <a:endParaRPr lang="en-US" altLang="zh-CN" sz="2400" dirty="0">
              <a:solidFill>
                <a:srgbClr val="000000"/>
              </a:solidFill>
              <a:cs typeface="+mn-ea"/>
              <a:sym typeface="+mn-l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1"/>
          <a:srcRect/>
          <a:stretch>
            <a:fillRect/>
          </a:stretch>
        </p:blipFill>
        <p:spPr bwMode="auto">
          <a:xfrm>
            <a:off x="1976568" y="1224728"/>
            <a:ext cx="7651525" cy="4890514"/>
          </a:xfrm>
          <a:prstGeom prst="rect">
            <a:avLst/>
          </a:prstGeom>
          <a:noFill/>
        </p:spPr>
      </p:pic>
      <p:sp>
        <p:nvSpPr>
          <p:cNvPr id="11" name="TextBox 1"/>
          <p:cNvSpPr txBox="1"/>
          <p:nvPr/>
        </p:nvSpPr>
        <p:spPr>
          <a:xfrm>
            <a:off x="1047227" y="204994"/>
            <a:ext cx="4154984" cy="507831"/>
          </a:xfrm>
          <a:prstGeom prst="rect">
            <a:avLst/>
          </a:prstGeom>
          <a:noFill/>
        </p:spPr>
        <p:txBody>
          <a:bodyPr wrap="none" lIns="0" tIns="0" rIns="0" rtlCol="0">
            <a:spAutoFit/>
          </a:bodyPr>
          <a:lstStyle/>
          <a:p>
            <a:pPr>
              <a:lnSpc>
                <a:spcPts val="3600"/>
              </a:lnSpc>
            </a:pPr>
            <a:r>
              <a:rPr lang="en-US" altLang="zh-CN" sz="3600" dirty="0">
                <a:solidFill>
                  <a:srgbClr val="0E00DC"/>
                </a:solidFill>
                <a:cs typeface="+mn-ea"/>
                <a:sym typeface="+mn-lt"/>
              </a:rPr>
              <a:t>栈式自编码器的训练</a:t>
            </a:r>
            <a:endParaRPr lang="en-US" altLang="zh-CN" sz="3600" dirty="0">
              <a:solidFill>
                <a:srgbClr val="0E00DC"/>
              </a:solidFill>
              <a:cs typeface="+mn-ea"/>
              <a:sym typeface="+mn-l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971926" y="238164"/>
            <a:ext cx="10667849" cy="507831"/>
          </a:xfrm>
          <a:prstGeom prst="rect">
            <a:avLst/>
          </a:prstGeom>
          <a:noFill/>
        </p:spPr>
        <p:txBody>
          <a:bodyPr wrap="square" lIns="0" tIns="0" rIns="0" rtlCol="0">
            <a:spAutoFit/>
          </a:bodyPr>
          <a:lstStyle/>
          <a:p>
            <a:pPr>
              <a:lnSpc>
                <a:spcPts val="3600"/>
              </a:lnSpc>
              <a:tabLst>
                <a:tab pos="342900" algn="l"/>
              </a:tabLst>
            </a:pPr>
            <a:r>
              <a:rPr lang="en-US" altLang="zh-CN" sz="3600" dirty="0" err="1">
                <a:solidFill>
                  <a:srgbClr val="0E00DC"/>
                </a:solidFill>
                <a:cs typeface="+mn-ea"/>
                <a:sym typeface="+mn-lt"/>
              </a:rPr>
              <a:t>在预训练中的应用</a:t>
            </a:r>
            <a:endParaRPr lang="en-US" altLang="zh-CN" sz="3600" dirty="0">
              <a:solidFill>
                <a:srgbClr val="0E00DC"/>
              </a:solidFill>
              <a:cs typeface="+mn-ea"/>
              <a:sym typeface="+mn-lt"/>
            </a:endParaRPr>
          </a:p>
        </p:txBody>
      </p:sp>
      <p:sp>
        <p:nvSpPr>
          <p:cNvPr id="3" name="TextBox 1"/>
          <p:cNvSpPr txBox="1"/>
          <p:nvPr/>
        </p:nvSpPr>
        <p:spPr>
          <a:xfrm>
            <a:off x="971925" y="1491230"/>
            <a:ext cx="10667849" cy="3739485"/>
          </a:xfrm>
          <a:prstGeom prst="rect">
            <a:avLst/>
          </a:prstGeom>
          <a:noFill/>
        </p:spPr>
        <p:txBody>
          <a:bodyPr wrap="square" lIns="0" tIns="0" rIns="0" rtlCol="0">
            <a:spAutoFit/>
          </a:bodyPr>
          <a:lstStyle/>
          <a:p>
            <a:pPr>
              <a:lnSpc>
                <a:spcPct val="150000"/>
              </a:lnSpc>
              <a:tabLst>
                <a:tab pos="3429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err="1">
                <a:solidFill>
                  <a:srgbClr val="000000"/>
                </a:solidFill>
                <a:cs typeface="+mn-ea"/>
                <a:sym typeface="+mn-lt"/>
              </a:rPr>
              <a:t>栈式自编码器每层都能得到有效的参数，所以我们可以把训练后的参数作为神经网络或卷积神经网络的参数初始值</a:t>
            </a:r>
            <a:r>
              <a:rPr lang="en-US" altLang="zh-CN" sz="2800" b="1" dirty="0" err="1">
                <a:solidFill>
                  <a:srgbClr val="000000"/>
                </a:solidFill>
                <a:cs typeface="+mn-ea"/>
                <a:sym typeface="+mn-lt"/>
              </a:rPr>
              <a:t>,</a:t>
            </a:r>
            <a:r>
              <a:rPr lang="en-US" altLang="zh-CN" sz="2800" dirty="0" err="1">
                <a:solidFill>
                  <a:srgbClr val="000000"/>
                </a:solidFill>
                <a:cs typeface="+mn-ea"/>
                <a:sym typeface="+mn-lt"/>
              </a:rPr>
              <a:t>这种方法叫作</a:t>
            </a:r>
            <a:r>
              <a:rPr lang="en-US" altLang="zh-CN" sz="2800" dirty="0" err="1">
                <a:solidFill>
                  <a:srgbClr val="FF0000"/>
                </a:solidFill>
                <a:cs typeface="+mn-ea"/>
                <a:sym typeface="+mn-lt"/>
              </a:rPr>
              <a:t>预训练</a:t>
            </a:r>
            <a:endParaRPr lang="en-US" altLang="zh-CN" sz="2800" dirty="0">
              <a:solidFill>
                <a:srgbClr val="FF0000"/>
              </a:solidFill>
              <a:cs typeface="+mn-ea"/>
              <a:sym typeface="+mn-lt"/>
            </a:endParaRPr>
          </a:p>
          <a:p>
            <a:pPr>
              <a:lnSpc>
                <a:spcPct val="150000"/>
              </a:lnSpc>
            </a:pPr>
            <a:endParaRPr lang="en-US" altLang="zh-CN" sz="2000" dirty="0">
              <a:cs typeface="+mn-ea"/>
              <a:sym typeface="+mn-lt"/>
            </a:endParaRPr>
          </a:p>
          <a:p>
            <a:pPr>
              <a:lnSpc>
                <a:spcPct val="150000"/>
              </a:lnSpc>
              <a:tabLst>
                <a:tab pos="342900" algn="l"/>
              </a:tabLst>
            </a:pPr>
            <a:r>
              <a:rPr lang="en-US" altLang="zh-CN" sz="2800" dirty="0">
                <a:solidFill>
                  <a:srgbClr val="000000"/>
                </a:solidFill>
                <a:cs typeface="+mn-ea"/>
                <a:sym typeface="+mn-lt"/>
              </a:rPr>
              <a:t>❑</a:t>
            </a:r>
            <a:r>
              <a:rPr lang="en-US" altLang="zh-CN" sz="2800" dirty="0">
                <a:cs typeface="+mn-ea"/>
                <a:sym typeface="+mn-lt"/>
              </a:rPr>
              <a:t> </a:t>
            </a:r>
            <a:r>
              <a:rPr lang="en-US" altLang="zh-CN" sz="2800" dirty="0" err="1">
                <a:solidFill>
                  <a:srgbClr val="000000"/>
                </a:solidFill>
                <a:cs typeface="+mn-ea"/>
                <a:sym typeface="+mn-lt"/>
              </a:rPr>
              <a:t>预训练属于无监督学习，接下来需要使用有监督学习来调整整个网络的参数，这也叫作</a:t>
            </a:r>
            <a:r>
              <a:rPr lang="en-US" altLang="zh-CN" sz="2800" dirty="0" err="1">
                <a:solidFill>
                  <a:srgbClr val="FF0000"/>
                </a:solidFill>
                <a:cs typeface="+mn-ea"/>
                <a:sym typeface="+mn-lt"/>
              </a:rPr>
              <a:t>微调</a:t>
            </a:r>
            <a:r>
              <a:rPr lang="en-US" altLang="zh-CN" sz="2800" b="1" dirty="0">
                <a:solidFill>
                  <a:srgbClr val="FF0000"/>
                </a:solidFill>
                <a:cs typeface="+mn-ea"/>
                <a:sym typeface="+mn-lt"/>
              </a:rPr>
              <a:t>(</a:t>
            </a:r>
            <a:r>
              <a:rPr lang="en-US" altLang="zh-CN" sz="2800" dirty="0">
                <a:cs typeface="+mn-ea"/>
                <a:sym typeface="+mn-lt"/>
              </a:rPr>
              <a:t> </a:t>
            </a:r>
            <a:r>
              <a:rPr lang="en-US" altLang="zh-CN" sz="2800" b="1" dirty="0">
                <a:solidFill>
                  <a:srgbClr val="FF0000"/>
                </a:solidFill>
                <a:cs typeface="+mn-ea"/>
                <a:sym typeface="+mn-lt"/>
              </a:rPr>
              <a:t>fine</a:t>
            </a:r>
            <a:r>
              <a:rPr lang="en-US" altLang="zh-CN" sz="2800" dirty="0">
                <a:cs typeface="+mn-ea"/>
                <a:sym typeface="+mn-lt"/>
              </a:rPr>
              <a:t> </a:t>
            </a:r>
            <a:r>
              <a:rPr lang="en-US" altLang="zh-CN" sz="2800" b="1" dirty="0">
                <a:solidFill>
                  <a:srgbClr val="FF0000"/>
                </a:solidFill>
                <a:cs typeface="+mn-ea"/>
                <a:sym typeface="+mn-lt"/>
              </a:rPr>
              <a:t>tuning</a:t>
            </a:r>
            <a:r>
              <a:rPr lang="en-US" altLang="zh-CN" sz="2800" dirty="0">
                <a:cs typeface="+mn-ea"/>
                <a:sym typeface="+mn-lt"/>
              </a:rPr>
              <a:t> </a:t>
            </a:r>
            <a:r>
              <a:rPr lang="en-US" altLang="zh-CN" sz="2800" b="1" dirty="0">
                <a:solidFill>
                  <a:srgbClr val="FF0000"/>
                </a:solidFill>
                <a:cs typeface="+mn-ea"/>
                <a:sym typeface="+mn-lt"/>
              </a:rPr>
              <a:t>)</a:t>
            </a:r>
            <a:endParaRPr lang="en-US" altLang="zh-CN" sz="2800" b="1" dirty="0">
              <a:solidFill>
                <a:srgbClr val="FF0000"/>
              </a:solidFill>
              <a:cs typeface="+mn-ea"/>
              <a:sym typeface="+mn-l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7192" y="152400"/>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2188580" y="349830"/>
            <a:ext cx="8077200" cy="523220"/>
          </a:xfrm>
          <a:prstGeom prst="rect">
            <a:avLst/>
          </a:prstGeom>
        </p:spPr>
        <p:txBody>
          <a:bodyPr wrap="square" anchor="ctr">
            <a:spAutoFit/>
          </a:bodyPr>
          <a:lstStyle/>
          <a:p>
            <a:pPr algn="ctr">
              <a:buNone/>
            </a:pPr>
            <a:r>
              <a:rPr lang="zh-CN" altLang="en-US" sz="2800" b="1" dirty="0">
                <a:latin typeface="微软雅黑" panose="020B0503020204020204" pitchFamily="34" charset="-122"/>
                <a:ea typeface="微软雅黑" panose="020B0503020204020204" pitchFamily="34" charset="-122"/>
              </a:rPr>
              <a:t>北京交通大学</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深度学习</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课程组成员</a:t>
            </a:r>
            <a:endParaRPr lang="zh-CN" altLang="en-US" sz="2800" b="1" dirty="0">
              <a:latin typeface="微软雅黑" panose="020B0503020204020204" pitchFamily="34" charset="-122"/>
              <a:ea typeface="微软雅黑" panose="020B0503020204020204" pitchFamily="34" charset="-122"/>
            </a:endParaRPr>
          </a:p>
        </p:txBody>
      </p:sp>
      <p:grpSp>
        <p:nvGrpSpPr>
          <p:cNvPr id="32" name="组合 31"/>
          <p:cNvGrpSpPr/>
          <p:nvPr/>
        </p:nvGrpSpPr>
        <p:grpSpPr>
          <a:xfrm>
            <a:off x="671334" y="1328540"/>
            <a:ext cx="11103982" cy="2358000"/>
            <a:chOff x="544010" y="1582924"/>
            <a:chExt cx="11103982" cy="2358000"/>
          </a:xfrm>
        </p:grpSpPr>
        <p:sp>
          <p:nvSpPr>
            <p:cNvPr id="28" name="矩形 27"/>
            <p:cNvSpPr/>
            <p:nvPr/>
          </p:nvSpPr>
          <p:spPr>
            <a:xfrm>
              <a:off x="544010" y="1582924"/>
              <a:ext cx="5393803" cy="2358000"/>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景丽萍</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2"/>
                </a:rPr>
                <a:t>http://faculty.bjtu.edu.cn/8249/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桑基韬</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3"/>
                </a:rPr>
                <a:t>http://faculty.bjtu.edu.cn/9129/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张淳杰</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4"/>
                </a:rPr>
                <a:t>http://faculty.bjtu.edu.cn/9371/</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万怀宇</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5"/>
                </a:rPr>
                <a:t>http://faculty.bjtu.edu.cn/8793/</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滕    竹</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6"/>
                </a:rPr>
                <a:t>http://faculty.bjtu.edu.cn/8902/</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矩形 30"/>
            <p:cNvSpPr/>
            <p:nvPr/>
          </p:nvSpPr>
          <p:spPr>
            <a:xfrm>
              <a:off x="6254189" y="1582924"/>
              <a:ext cx="5393803" cy="2354491"/>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原继东</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7"/>
                </a:rPr>
                <a:t>http://faculty.bjtu.edu.cn/9076/</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丛润民：</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8"/>
                </a:rPr>
                <a:t>http://faculty.bjtu.edu.cn/9374/</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夏佳楠：</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9"/>
                </a:rPr>
                <a:t>http://faculty.bjtu.edu.cn/9430/</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2" indent="0" algn="l" defTabSz="914400" rtl="0" eaLnBrk="0" fontAlgn="auto" latinLnBrk="0" hangingPunct="0">
                <a:lnSpc>
                  <a:spcPct val="125000"/>
                </a:lnSpc>
                <a:spcBef>
                  <a:spcPts val="0"/>
                </a:spcBef>
                <a:spcAft>
                  <a:spcPts val="0"/>
                </a:spcAft>
                <a:buClr>
                  <a:srgbClr val="7030A0"/>
                </a:buClr>
                <a:buSzTx/>
                <a:buFontTx/>
                <a:buNone/>
                <a:defRP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许万茹</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solidFill>
                    <a:srgbClr val="333333"/>
                  </a:solidFill>
                  <a:effectLst/>
                  <a:uLnTx/>
                  <a:uFillTx/>
                  <a:latin typeface="Times New Roman" panose="02020603050405020304" pitchFamily="18" charset="0"/>
                  <a:ea typeface="楷体" panose="02010609060101010101" pitchFamily="49" charset="-122"/>
                  <a:cs typeface="Times New Roman" panose="02020603050405020304" pitchFamily="18" charset="0"/>
                  <a:hlinkClick r:id="rId9"/>
                </a:rPr>
                <a:t>http://faculty.bjtu.edu.cn/9522/</a:t>
              </a:r>
              <a:endParaRPr kumimoji="0" lang="en-US" altLang="zh-CN" sz="2400" b="0" i="0" u="none" strike="noStrike" kern="0" cap="none" spc="0" normalizeH="0" baseline="0" noProof="0" dirty="0">
                <a:ln>
                  <a:noFill/>
                </a:ln>
                <a:solidFill>
                  <a:srgbClr val="333333"/>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杨    扩</a:t>
              </a:r>
              <a:endParaRPr lang="zh-CN" altLang="en-US" sz="2000" dirty="0"/>
            </a:p>
          </p:txBody>
        </p:sp>
      </p:grpSp>
      <p:pic>
        <p:nvPicPr>
          <p:cNvPr id="5122" name="Picture 2" descr="https://timgsa.baidu.com/timg?image&amp;quality=80&amp;size=b9999_10000&amp;sec=1589392467066&amp;di=858448bcac33b053afe05c80d7f9cab3&amp;imgtype=0&amp;src=http%3A%2F%2F5b0988e595225.cdn.sohucs.com%2Fimages%2F20180612%2F550cbc8547804dfb9c7d80fb69cee600.jpeg"/>
          <p:cNvPicPr>
            <a:picLocks noChangeAspect="1" noChangeArrowheads="1"/>
          </p:cNvPicPr>
          <p:nvPr/>
        </p:nvPicPr>
        <p:blipFill rotWithShape="1">
          <a:blip r:embed="rId10">
            <a:extLst>
              <a:ext uri="{28A0092B-C50C-407E-A947-70E740481C1C}">
                <a14:useLocalDpi xmlns:a14="http://schemas.microsoft.com/office/drawing/2010/main" val="0"/>
              </a:ext>
            </a:extLst>
          </a:blip>
          <a:srcRect t="22272" b="4546"/>
          <a:stretch>
            <a:fillRect/>
          </a:stretch>
        </p:blipFill>
        <p:spPr bwMode="auto">
          <a:xfrm>
            <a:off x="0" y="3875809"/>
            <a:ext cx="12192000" cy="29821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631681" y="1306588"/>
            <a:ext cx="10885650" cy="3507740"/>
          </a:xfrm>
          <a:prstGeom prst="rect">
            <a:avLst/>
          </a:prstGeom>
          <a:noFill/>
        </p:spPr>
        <p:txBody>
          <a:bodyPr wrap="square" lIns="0" tIns="0" rIns="0" rtlCol="0">
            <a:spAutoFit/>
          </a:bodyPr>
          <a:lstStyle/>
          <a:p>
            <a:pPr algn="just">
              <a:lnSpc>
                <a:spcPts val="4500"/>
              </a:lnSpc>
              <a:tabLst>
                <a:tab pos="342900" algn="l"/>
                <a:tab pos="457200" algn="l"/>
                <a:tab pos="736600" algn="l"/>
              </a:tabLst>
            </a:pPr>
            <a:r>
              <a:rPr lang="en-US" altLang="zh-CN" sz="3000" dirty="0">
                <a:solidFill>
                  <a:srgbClr val="000000"/>
                </a:solidFill>
                <a:cs typeface="+mn-ea"/>
                <a:sym typeface="+mn-lt"/>
              </a:rPr>
              <a:t>❑</a:t>
            </a:r>
            <a:r>
              <a:rPr lang="en-US" altLang="zh-CN" sz="3000" dirty="0">
                <a:cs typeface="+mn-ea"/>
                <a:sym typeface="+mn-lt"/>
              </a:rPr>
              <a:t> </a:t>
            </a:r>
            <a:r>
              <a:rPr lang="en-US" altLang="zh-CN" sz="3000" b="1" dirty="0" err="1">
                <a:solidFill>
                  <a:srgbClr val="000000"/>
                </a:solidFill>
                <a:cs typeface="+mn-ea"/>
                <a:sym typeface="+mn-lt"/>
              </a:rPr>
              <a:t>Hopfield</a:t>
            </a:r>
            <a:r>
              <a:rPr lang="en-US" altLang="zh-CN" sz="3000" dirty="0" err="1">
                <a:solidFill>
                  <a:srgbClr val="000000"/>
                </a:solidFill>
                <a:cs typeface="+mn-ea"/>
                <a:sym typeface="+mn-lt"/>
              </a:rPr>
              <a:t>网络的</a:t>
            </a:r>
            <a:r>
              <a:rPr lang="zh-CN" altLang="en-US" sz="3000" dirty="0">
                <a:solidFill>
                  <a:srgbClr val="000000"/>
                </a:solidFill>
                <a:cs typeface="+mn-ea"/>
                <a:sym typeface="+mn-lt"/>
              </a:rPr>
              <a:t>优点</a:t>
            </a:r>
            <a:endParaRPr lang="en-US" altLang="zh-CN" sz="3000" dirty="0">
              <a:solidFill>
                <a:srgbClr val="000000"/>
              </a:solidFill>
              <a:cs typeface="+mn-ea"/>
              <a:sym typeface="+mn-lt"/>
            </a:endParaRPr>
          </a:p>
          <a:p>
            <a:pPr marL="800100" lvl="1" indent="-342900" algn="just">
              <a:lnSpc>
                <a:spcPts val="4500"/>
              </a:lnSpc>
              <a:buFont typeface="Wingdings" panose="05000000000000000000" pitchFamily="2" charset="2"/>
              <a:buChar char="ü"/>
              <a:tabLst>
                <a:tab pos="342900" algn="l"/>
                <a:tab pos="457200" algn="l"/>
                <a:tab pos="736600" algn="l"/>
              </a:tabLst>
            </a:pPr>
            <a:r>
              <a:rPr lang="en-US" altLang="zh-CN" sz="2800" dirty="0" err="1">
                <a:solidFill>
                  <a:srgbClr val="000000"/>
                </a:solidFill>
                <a:cs typeface="+mn-ea"/>
                <a:sym typeface="+mn-lt"/>
              </a:rPr>
              <a:t>单元之间的连接权重对称</a:t>
            </a:r>
            <a:r>
              <a:rPr lang="en-US" altLang="zh-CN" sz="2800" dirty="0">
                <a:solidFill>
                  <a:srgbClr val="000000"/>
                </a:solidFill>
                <a:cs typeface="+mn-ea"/>
                <a:sym typeface="+mn-lt"/>
              </a:rPr>
              <a:t>（𝑤</a:t>
            </a:r>
            <a:r>
              <a:rPr lang="en-US" altLang="zh-CN" sz="1600" dirty="0">
                <a:solidFill>
                  <a:srgbClr val="000000"/>
                </a:solidFill>
                <a:cs typeface="+mn-ea"/>
                <a:sym typeface="+mn-lt"/>
              </a:rPr>
              <a:t>𝑖𝑗</a:t>
            </a:r>
            <a:r>
              <a:rPr lang="en-US" altLang="zh-CN" sz="2800" dirty="0">
                <a:solidFill>
                  <a:srgbClr val="000000"/>
                </a:solidFill>
                <a:cs typeface="+mn-ea"/>
                <a:sym typeface="+mn-lt"/>
              </a:rPr>
              <a:t>=𝑤</a:t>
            </a:r>
            <a:r>
              <a:rPr lang="en-US" altLang="zh-CN" sz="1600" dirty="0">
                <a:solidFill>
                  <a:srgbClr val="000000"/>
                </a:solidFill>
                <a:cs typeface="+mn-ea"/>
                <a:sym typeface="+mn-lt"/>
              </a:rPr>
              <a:t>𝑗𝑖</a:t>
            </a:r>
            <a:r>
              <a:rPr lang="en-US" altLang="zh-CN" sz="2800" dirty="0">
                <a:solidFill>
                  <a:srgbClr val="000000"/>
                </a:solidFill>
                <a:cs typeface="+mn-ea"/>
                <a:sym typeface="+mn-lt"/>
              </a:rPr>
              <a:t>）</a:t>
            </a:r>
            <a:endParaRPr lang="en-US" altLang="zh-CN" sz="2800" dirty="0">
              <a:solidFill>
                <a:srgbClr val="000000"/>
              </a:solidFill>
              <a:cs typeface="+mn-ea"/>
              <a:sym typeface="+mn-lt"/>
            </a:endParaRPr>
          </a:p>
          <a:p>
            <a:pPr marL="800100" lvl="1" indent="-342900" algn="just">
              <a:lnSpc>
                <a:spcPts val="4500"/>
              </a:lnSpc>
              <a:buFont typeface="Wingdings" panose="05000000000000000000" pitchFamily="2" charset="2"/>
              <a:buChar char="ü"/>
              <a:tabLst>
                <a:tab pos="342900" algn="l"/>
                <a:tab pos="457200" algn="l"/>
                <a:tab pos="736600" algn="l"/>
              </a:tabLst>
            </a:pPr>
            <a:r>
              <a:rPr lang="en-US" altLang="zh-CN" sz="2800" dirty="0" err="1">
                <a:solidFill>
                  <a:srgbClr val="000000"/>
                </a:solidFill>
                <a:cs typeface="+mn-ea"/>
                <a:sym typeface="+mn-lt"/>
              </a:rPr>
              <a:t>每个单元没有到自身的连接</a:t>
            </a:r>
            <a:r>
              <a:rPr lang="en-US" altLang="zh-CN" sz="2800" dirty="0">
                <a:solidFill>
                  <a:srgbClr val="000000"/>
                </a:solidFill>
                <a:cs typeface="+mn-ea"/>
                <a:sym typeface="+mn-lt"/>
              </a:rPr>
              <a:t>（</a:t>
            </a:r>
            <a:r>
              <a:rPr lang="en-US" altLang="zh-CN" sz="2800" dirty="0">
                <a:cs typeface="+mn-ea"/>
                <a:sym typeface="+mn-lt"/>
              </a:rPr>
              <a:t> </a:t>
            </a:r>
            <a:r>
              <a:rPr lang="en-US" altLang="zh-CN" sz="2800" dirty="0">
                <a:solidFill>
                  <a:srgbClr val="000000"/>
                </a:solidFill>
                <a:cs typeface="+mn-ea"/>
                <a:sym typeface="+mn-lt"/>
              </a:rPr>
              <a:t>𝑤</a:t>
            </a:r>
            <a:r>
              <a:rPr lang="en-US" altLang="zh-CN" sz="1600" dirty="0">
                <a:solidFill>
                  <a:srgbClr val="000000"/>
                </a:solidFill>
                <a:cs typeface="+mn-ea"/>
                <a:sym typeface="+mn-lt"/>
              </a:rPr>
              <a:t>𝑖𝑖</a:t>
            </a:r>
            <a:r>
              <a:rPr lang="en-US" altLang="zh-CN" sz="2800" dirty="0">
                <a:solidFill>
                  <a:srgbClr val="000000"/>
                </a:solidFill>
                <a:cs typeface="+mn-ea"/>
                <a:sym typeface="+mn-lt"/>
              </a:rPr>
              <a:t>=0）</a:t>
            </a:r>
            <a:endParaRPr lang="en-US" altLang="zh-CN" sz="2800" dirty="0">
              <a:solidFill>
                <a:srgbClr val="000000"/>
              </a:solidFill>
              <a:cs typeface="+mn-ea"/>
              <a:sym typeface="+mn-lt"/>
            </a:endParaRPr>
          </a:p>
          <a:p>
            <a:pPr marL="800100" lvl="1" indent="-342900" algn="just">
              <a:lnSpc>
                <a:spcPts val="4500"/>
              </a:lnSpc>
              <a:buFont typeface="Wingdings" panose="05000000000000000000" pitchFamily="2" charset="2"/>
              <a:buChar char="ü"/>
              <a:tabLst>
                <a:tab pos="342900" algn="l"/>
                <a:tab pos="457200" algn="l"/>
                <a:tab pos="736600" algn="l"/>
              </a:tabLst>
            </a:pPr>
            <a:r>
              <a:rPr lang="en-US" altLang="zh-CN" sz="2800" dirty="0" err="1">
                <a:solidFill>
                  <a:srgbClr val="000000"/>
                </a:solidFill>
                <a:cs typeface="+mn-ea"/>
                <a:sym typeface="+mn-lt"/>
              </a:rPr>
              <a:t>单元的状态采用随机异步更新方式</a:t>
            </a:r>
            <a:r>
              <a:rPr lang="zh-CN" altLang="en-US" sz="2800" dirty="0">
                <a:solidFill>
                  <a:srgbClr val="000000"/>
                </a:solidFill>
                <a:cs typeface="+mn-ea"/>
                <a:sym typeface="+mn-lt"/>
              </a:rPr>
              <a:t>，</a:t>
            </a:r>
            <a:r>
              <a:rPr lang="en-US" altLang="zh-CN" sz="2800" dirty="0" err="1">
                <a:solidFill>
                  <a:srgbClr val="000000"/>
                </a:solidFill>
                <a:cs typeface="+mn-ea"/>
                <a:sym typeface="+mn-lt"/>
              </a:rPr>
              <a:t>每次只有一个单元改变状态</a:t>
            </a:r>
            <a:endParaRPr lang="en-US" altLang="zh-CN" sz="2800" dirty="0">
              <a:solidFill>
                <a:srgbClr val="000000"/>
              </a:solidFill>
              <a:cs typeface="+mn-ea"/>
              <a:sym typeface="+mn-lt"/>
            </a:endParaRPr>
          </a:p>
          <a:p>
            <a:pPr marL="800100" lvl="1" indent="-342900" algn="just">
              <a:lnSpc>
                <a:spcPts val="4500"/>
              </a:lnSpc>
              <a:buFont typeface="Wingdings" panose="05000000000000000000" pitchFamily="2" charset="2"/>
              <a:buChar char="ü"/>
              <a:tabLst>
                <a:tab pos="342900" algn="l"/>
                <a:tab pos="457200" algn="l"/>
                <a:tab pos="736600" algn="l"/>
              </a:tabLst>
            </a:pPr>
            <a:r>
              <a:rPr lang="en-US" altLang="zh-CN" sz="2800" dirty="0">
                <a:solidFill>
                  <a:srgbClr val="000000"/>
                </a:solidFill>
                <a:cs typeface="+mn-ea"/>
                <a:sym typeface="+mn-lt"/>
              </a:rPr>
              <a:t>n个二值单元做成的二值神经网络，每个单元的输出只能是-1或1的两个值(</a:t>
            </a:r>
            <a:r>
              <a:rPr lang="zh-CN" altLang="en-US" sz="2800" dirty="0">
                <a:solidFill>
                  <a:srgbClr val="000000"/>
                </a:solidFill>
                <a:cs typeface="+mn-ea"/>
                <a:sym typeface="+mn-lt"/>
              </a:rPr>
              <a:t>或者</a:t>
            </a:r>
            <a:r>
              <a:rPr lang="en-US" altLang="zh-CN" sz="2800" dirty="0">
                <a:solidFill>
                  <a:srgbClr val="000000"/>
                </a:solidFill>
                <a:cs typeface="+mn-ea"/>
                <a:sym typeface="+mn-lt"/>
              </a:rPr>
              <a:t>0</a:t>
            </a:r>
            <a:r>
              <a:rPr lang="zh-CN" altLang="en-US" sz="2800" dirty="0">
                <a:solidFill>
                  <a:srgbClr val="000000"/>
                </a:solidFill>
                <a:cs typeface="+mn-ea"/>
                <a:sym typeface="+mn-lt"/>
              </a:rPr>
              <a:t>和</a:t>
            </a:r>
            <a:r>
              <a:rPr lang="en-US" altLang="zh-CN" sz="2800" dirty="0">
                <a:solidFill>
                  <a:srgbClr val="000000"/>
                </a:solidFill>
                <a:cs typeface="+mn-ea"/>
                <a:sym typeface="+mn-lt"/>
              </a:rPr>
              <a:t>1)</a:t>
            </a:r>
            <a:endParaRPr lang="en-US" altLang="zh-CN" sz="2800" dirty="0">
              <a:solidFill>
                <a:srgbClr val="000000"/>
              </a:solidFill>
              <a:cs typeface="+mn-ea"/>
              <a:sym typeface="+mn-lt"/>
            </a:endParaRPr>
          </a:p>
        </p:txBody>
      </p:sp>
      <p:sp>
        <p:nvSpPr>
          <p:cNvPr id="4"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802853" y="1947063"/>
            <a:ext cx="10424170" cy="2872774"/>
          </a:xfrm>
          <a:prstGeom prst="rect">
            <a:avLst/>
          </a:prstGeom>
          <a:noFill/>
        </p:spPr>
        <p:txBody>
          <a:bodyPr wrap="square" lIns="0" tIns="0" rIns="0" rtlCol="0">
            <a:spAutoFit/>
          </a:bodyPr>
          <a:lstStyle/>
          <a:p>
            <a:pPr marL="528955" indent="-457200" algn="just" fontAlgn="base">
              <a:lnSpc>
                <a:spcPts val="4500"/>
              </a:lnSpc>
              <a:buFont typeface="Wingdings" panose="05000000000000000000" pitchFamily="2" charset="2"/>
              <a:buChar char="n"/>
            </a:pPr>
            <a:r>
              <a:rPr lang="zh-CN" altLang="en-US" sz="2800" dirty="0">
                <a:solidFill>
                  <a:srgbClr val="0308DC"/>
                </a:solidFill>
                <a:sym typeface="+mn-lt"/>
              </a:rPr>
              <a:t>异步更新</a:t>
            </a:r>
            <a:r>
              <a:rPr lang="zh-CN" altLang="en-US" sz="2800" dirty="0">
                <a:sym typeface="+mn-lt"/>
              </a:rPr>
              <a:t>：</a:t>
            </a:r>
            <a:r>
              <a:rPr lang="en-US" altLang="zh-CN" sz="2800" dirty="0" err="1">
                <a:sym typeface="+mn-lt"/>
              </a:rPr>
              <a:t>每个时刻都只有一个随机选择的单元发生状态变化</a:t>
            </a:r>
            <a:endParaRPr lang="en-US" altLang="zh-CN" sz="2800" dirty="0">
              <a:sym typeface="+mn-lt"/>
            </a:endParaRPr>
          </a:p>
          <a:p>
            <a:pPr marL="528955" indent="-457200" algn="just" fontAlgn="base">
              <a:lnSpc>
                <a:spcPts val="4500"/>
              </a:lnSpc>
              <a:buFont typeface="Wingdings" panose="05000000000000000000" pitchFamily="2" charset="2"/>
              <a:buChar char="n"/>
            </a:pPr>
            <a:r>
              <a:rPr lang="en-US" altLang="zh-CN" sz="2800" dirty="0" err="1">
                <a:sym typeface="+mn-lt"/>
              </a:rPr>
              <a:t>对于一个由n个单元组成的网络，如果要完成全部单元的状态变化，至少需要n个时刻</a:t>
            </a:r>
            <a:endParaRPr lang="en-US" altLang="zh-CN" sz="2800" dirty="0">
              <a:sym typeface="+mn-lt"/>
            </a:endParaRPr>
          </a:p>
          <a:p>
            <a:pPr marL="528955" indent="-457200" algn="just" fontAlgn="base">
              <a:lnSpc>
                <a:spcPts val="4500"/>
              </a:lnSpc>
              <a:buFont typeface="Wingdings" panose="05000000000000000000" pitchFamily="2" charset="2"/>
              <a:buChar char="n"/>
            </a:pPr>
            <a:r>
              <a:rPr lang="en-US" altLang="zh-CN" sz="2800" dirty="0" err="1">
                <a:sym typeface="+mn-lt"/>
              </a:rPr>
              <a:t>单元的状态变化会一直进行下去，直到网络达到</a:t>
            </a:r>
            <a:r>
              <a:rPr lang="en-US" altLang="zh-CN" sz="2800" dirty="0" err="1">
                <a:solidFill>
                  <a:srgbClr val="FF0000"/>
                </a:solidFill>
                <a:sym typeface="+mn-lt"/>
              </a:rPr>
              <a:t>稳定状态</a:t>
            </a:r>
            <a:r>
              <a:rPr lang="en-US" altLang="zh-CN" sz="2800" dirty="0" err="1">
                <a:sym typeface="+mn-lt"/>
              </a:rPr>
              <a:t>。各单元的最终状态就是</a:t>
            </a:r>
            <a:r>
              <a:rPr lang="en-US" altLang="zh-CN" sz="2800" dirty="0" err="1">
                <a:solidFill>
                  <a:srgbClr val="FF0000"/>
                </a:solidFill>
                <a:sym typeface="+mn-lt"/>
              </a:rPr>
              <a:t>输出模式</a:t>
            </a:r>
            <a:r>
              <a:rPr lang="zh-CN" altLang="en-US" sz="2800" dirty="0">
                <a:sym typeface="+mn-lt"/>
              </a:rPr>
              <a:t>。</a:t>
            </a:r>
            <a:endParaRPr lang="en-US" altLang="zh-CN" sz="2800" dirty="0">
              <a:sym typeface="+mn-lt"/>
            </a:endParaRPr>
          </a:p>
        </p:txBody>
      </p:sp>
      <p:sp>
        <p:nvSpPr>
          <p:cNvPr id="4"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p:sp>
        <p:nvSpPr>
          <p:cNvPr id="7" name="文本框 6"/>
          <p:cNvSpPr txBox="1"/>
          <p:nvPr/>
        </p:nvSpPr>
        <p:spPr>
          <a:xfrm>
            <a:off x="802853" y="1093962"/>
            <a:ext cx="6116444" cy="616644"/>
          </a:xfrm>
          <a:prstGeom prst="rect">
            <a:avLst/>
          </a:prstGeom>
          <a:noFill/>
        </p:spPr>
        <p:txBody>
          <a:bodyPr wrap="square">
            <a:spAutoFit/>
          </a:bodyPr>
          <a:lstStyle/>
          <a:p>
            <a:pPr marL="0" marR="0" lvl="0" indent="0" algn="just" defTabSz="914400" rtl="0" eaLnBrk="1" fontAlgn="auto" latinLnBrk="0" hangingPunct="1">
              <a:lnSpc>
                <a:spcPts val="4500"/>
              </a:lnSpc>
              <a:spcBef>
                <a:spcPts val="0"/>
              </a:spcBef>
              <a:spcAft>
                <a:spcPts val="0"/>
              </a:spcAft>
              <a:buClrTx/>
              <a:buSzTx/>
              <a:buFontTx/>
              <a:buNone/>
              <a:tabLst>
                <a:tab pos="342900" algn="l"/>
                <a:tab pos="457200" algn="l"/>
                <a:tab pos="736600" algn="l"/>
              </a:tabLst>
              <a:defRPr/>
            </a:pPr>
            <a:r>
              <a:rPr lang="zh-CN" altLang="en-US" sz="3000" b="1" dirty="0">
                <a:solidFill>
                  <a:srgbClr val="000000"/>
                </a:solidFill>
                <a:cs typeface="+mn-ea"/>
                <a:sym typeface="+mn-lt"/>
              </a:rPr>
              <a:t>网络状态更新</a:t>
            </a:r>
            <a:endParaRPr lang="en-US" altLang="zh-CN" sz="3000" b="1" dirty="0">
              <a:solidFill>
                <a:srgbClr val="000000"/>
              </a:solidFill>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p:nvPr/>
        </p:nvSpPr>
        <p:spPr>
          <a:xfrm>
            <a:off x="529625" y="1441014"/>
            <a:ext cx="10938714" cy="3431709"/>
          </a:xfrm>
          <a:prstGeom prst="rect">
            <a:avLst/>
          </a:prstGeom>
          <a:noFill/>
        </p:spPr>
        <p:txBody>
          <a:bodyPr wrap="square" lIns="0" tIns="0" rIns="0" rtlCol="0">
            <a:spAutoFit/>
          </a:bodyPr>
          <a:lstStyle/>
          <a:p>
            <a:pPr>
              <a:lnSpc>
                <a:spcPct val="150000"/>
              </a:lnSpc>
              <a:spcBef>
                <a:spcPts val="1200"/>
              </a:spcBef>
              <a:tabLst>
                <a:tab pos="342900" algn="l"/>
                <a:tab pos="457200" algn="l"/>
                <a:tab pos="3048000" algn="l"/>
                <a:tab pos="3238500" algn="l"/>
                <a:tab pos="3340100" algn="l"/>
              </a:tabLst>
            </a:pPr>
            <a:r>
              <a:rPr lang="en-US" altLang="zh-CN" sz="2800" dirty="0">
                <a:solidFill>
                  <a:srgbClr val="000000"/>
                </a:solidFill>
                <a:latin typeface="+mn-ea"/>
                <a:cs typeface="+mn-ea"/>
                <a:sym typeface="+mn-lt"/>
              </a:rPr>
              <a:t>❑</a:t>
            </a:r>
            <a:r>
              <a:rPr lang="en-US" altLang="zh-CN" sz="2800" dirty="0">
                <a:latin typeface="+mn-ea"/>
                <a:cs typeface="+mn-ea"/>
                <a:sym typeface="+mn-lt"/>
              </a:rPr>
              <a:t> </a:t>
            </a:r>
            <a:r>
              <a:rPr lang="en-US" altLang="zh-CN" sz="2800" dirty="0" err="1">
                <a:solidFill>
                  <a:srgbClr val="000000"/>
                </a:solidFill>
                <a:latin typeface="+mn-ea"/>
                <a:cs typeface="+mn-ea"/>
                <a:sym typeface="+mn-lt"/>
              </a:rPr>
              <a:t>根据输入模式联想输出模式时，需要事先确定连接权重</a:t>
            </a:r>
            <a:r>
              <a:rPr lang="en-US" altLang="zh-CN" sz="2800" dirty="0">
                <a:solidFill>
                  <a:srgbClr val="000000"/>
                </a:solidFill>
                <a:latin typeface="+mn-ea"/>
                <a:cs typeface="+mn-ea"/>
                <a:sym typeface="+mn-lt"/>
              </a:rPr>
              <a:t>𝑤𝑖𝑗，</a:t>
            </a:r>
            <a:r>
              <a:rPr lang="en-US" altLang="zh-CN" sz="2800" dirty="0" err="1">
                <a:solidFill>
                  <a:srgbClr val="000000"/>
                </a:solidFill>
                <a:latin typeface="+mn-ea"/>
                <a:cs typeface="+mn-ea"/>
                <a:sym typeface="+mn-lt"/>
              </a:rPr>
              <a:t>而连接权重</a:t>
            </a:r>
            <a:r>
              <a:rPr lang="en-US" altLang="zh-CN" sz="2800" dirty="0">
                <a:solidFill>
                  <a:srgbClr val="000000"/>
                </a:solidFill>
                <a:latin typeface="+mn-ea"/>
                <a:cs typeface="+mn-ea"/>
                <a:sym typeface="+mn-lt"/>
              </a:rPr>
              <a:t>𝑤𝑖𝑗</a:t>
            </a:r>
            <a:r>
              <a:rPr lang="en-US" altLang="zh-CN" sz="2800" dirty="0" err="1">
                <a:solidFill>
                  <a:srgbClr val="000000"/>
                </a:solidFill>
                <a:latin typeface="+mn-ea"/>
                <a:cs typeface="+mn-ea"/>
                <a:sym typeface="+mn-lt"/>
              </a:rPr>
              <a:t>要对输入模式的训练样本进行训练后才能确定</a:t>
            </a:r>
            <a:r>
              <a:rPr lang="zh-CN" altLang="en-US" sz="2800" dirty="0">
                <a:solidFill>
                  <a:srgbClr val="000000"/>
                </a:solidFill>
                <a:latin typeface="+mn-ea"/>
                <a:cs typeface="+mn-ea"/>
                <a:sym typeface="+mn-lt"/>
              </a:rPr>
              <a:t>。</a:t>
            </a:r>
            <a:endParaRPr lang="en-US" altLang="zh-CN" sz="2800" dirty="0">
              <a:solidFill>
                <a:srgbClr val="000000"/>
              </a:solidFill>
              <a:latin typeface="+mn-ea"/>
              <a:cs typeface="+mn-ea"/>
              <a:sym typeface="+mn-lt"/>
            </a:endParaRPr>
          </a:p>
          <a:p>
            <a:pPr>
              <a:lnSpc>
                <a:spcPct val="150000"/>
              </a:lnSpc>
              <a:spcBef>
                <a:spcPts val="1200"/>
              </a:spcBef>
              <a:tabLst>
                <a:tab pos="342900" algn="l"/>
                <a:tab pos="457200" algn="l"/>
                <a:tab pos="3048000" algn="l"/>
                <a:tab pos="3238500" algn="l"/>
                <a:tab pos="3340100" algn="l"/>
              </a:tabLst>
            </a:pPr>
            <a:r>
              <a:rPr lang="en-US" altLang="zh-CN" sz="2800" dirty="0">
                <a:solidFill>
                  <a:srgbClr val="000000"/>
                </a:solidFill>
                <a:latin typeface="+mn-ea"/>
                <a:cs typeface="+mn-ea"/>
                <a:sym typeface="+mn-lt"/>
              </a:rPr>
              <a:t>❑ </a:t>
            </a:r>
            <a:r>
              <a:rPr lang="zh-CN" altLang="en-US" sz="2800" dirty="0">
                <a:latin typeface="+mn-ea"/>
              </a:rPr>
              <a:t>统计力学的结论表明，任何概率分布都可以转变成基于能量的模型。通过对变量的配置施加一个有范围限制的能量，即对每一个变量建立一个能量公式，来捕获这些变量之间的依赖关系。</a:t>
            </a:r>
            <a:endParaRPr lang="en-US" altLang="zh-CN" sz="2800" dirty="0">
              <a:solidFill>
                <a:srgbClr val="000000"/>
              </a:solidFill>
              <a:latin typeface="+mn-ea"/>
              <a:cs typeface="+mn-ea"/>
              <a:sym typeface="+mn-lt"/>
            </a:endParaRPr>
          </a:p>
        </p:txBody>
      </p:sp>
      <p:sp>
        <p:nvSpPr>
          <p:cNvPr id="10" name="Freeform 3"/>
          <p:cNvSpPr/>
          <p:nvPr/>
        </p:nvSpPr>
        <p:spPr>
          <a:xfrm>
            <a:off x="5048884" y="4141978"/>
            <a:ext cx="141732" cy="16764"/>
          </a:xfrm>
          <a:custGeom>
            <a:avLst/>
            <a:gdLst>
              <a:gd name="connsiteX0" fmla="*/ 0 w 141732"/>
              <a:gd name="connsiteY0" fmla="*/ 8382 h 16764"/>
              <a:gd name="connsiteX1" fmla="*/ 141732 w 141732"/>
              <a:gd name="connsiteY1" fmla="*/ 8382 h 16764"/>
            </a:gdLst>
            <a:ahLst/>
            <a:cxnLst>
              <a:cxn ang="0">
                <a:pos x="connsiteX0" y="connsiteY0"/>
              </a:cxn>
              <a:cxn ang="1">
                <a:pos x="connsiteX1" y="connsiteY1"/>
              </a:cxn>
            </a:cxnLst>
            <a:rect l="l" t="t" r="r" b="b"/>
            <a:pathLst>
              <a:path w="141732" h="16764">
                <a:moveTo>
                  <a:pt x="0" y="8382"/>
                </a:moveTo>
                <a:lnTo>
                  <a:pt x="141732" y="838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6" name="TextBox 1"/>
          <p:cNvSpPr txBox="1"/>
          <p:nvPr/>
        </p:nvSpPr>
        <p:spPr>
          <a:xfrm>
            <a:off x="1047228" y="160917"/>
            <a:ext cx="3865161" cy="533479"/>
          </a:xfrm>
          <a:prstGeom prst="rect">
            <a:avLst/>
          </a:prstGeom>
          <a:noFill/>
        </p:spPr>
        <p:txBody>
          <a:bodyPr wrap="none" lIns="0" tIns="0" rIns="0" rtlCol="0">
            <a:spAutoFit/>
          </a:bodyPr>
          <a:lstStyle/>
          <a:p>
            <a:pPr>
              <a:lnSpc>
                <a:spcPts val="3800"/>
              </a:lnSpc>
              <a:tabLst>
                <a:tab pos="342900" algn="l"/>
                <a:tab pos="457200" algn="l"/>
              </a:tabLst>
            </a:pPr>
            <a:r>
              <a:rPr lang="en-US" altLang="zh-CN" sz="3600" b="1" dirty="0" err="1">
                <a:solidFill>
                  <a:srgbClr val="0E00DC"/>
                </a:solidFill>
                <a:cs typeface="+mn-ea"/>
                <a:sym typeface="+mn-lt"/>
              </a:rPr>
              <a:t>Hopfield</a:t>
            </a:r>
            <a:r>
              <a:rPr lang="en-US" altLang="zh-CN" sz="3600" dirty="0" err="1">
                <a:solidFill>
                  <a:srgbClr val="0E00DC"/>
                </a:solidFill>
                <a:cs typeface="+mn-ea"/>
                <a:sym typeface="+mn-lt"/>
              </a:rPr>
              <a:t>神经网络</a:t>
            </a:r>
            <a:endParaRPr lang="en-US" altLang="zh-CN" sz="3600" dirty="0">
              <a:solidFill>
                <a:srgbClr val="0E00DC"/>
              </a:solidFill>
              <a:cs typeface="+mn-ea"/>
              <a:sym typeface="+mn-lt"/>
            </a:endParaRPr>
          </a:p>
        </p:txBody>
      </p:sp>
    </p:spTree>
  </p:cSld>
  <p:clrMapOvr>
    <a:masterClrMapping/>
  </p:clrMapOvr>
</p:sld>
</file>

<file path=ppt/tags/tag1.xml><?xml version="1.0" encoding="utf-8"?>
<p:tagLst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 name="KSO_WPP_MARK_KEY" val="261b8ccc-0ae9-4fba-9652-f45dabcd10ac"/>
  <p:tag name="COMMONDATA" val="eyJoZGlkIjoiOGExMzQ4M2NjNDc2NmY1ZjIwMjgwMWEyNTk3MzU5ZD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nsum5r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8026</Words>
  <Application>WPS 演示</Application>
  <PresentationFormat>宽屏</PresentationFormat>
  <Paragraphs>585</Paragraphs>
  <Slides>69</Slides>
  <Notes>21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69</vt:i4>
      </vt:variant>
    </vt:vector>
  </HeadingPairs>
  <TitlesOfParts>
    <vt:vector size="82" baseType="lpstr">
      <vt:lpstr>Arial</vt:lpstr>
      <vt:lpstr>宋体</vt:lpstr>
      <vt:lpstr>Wingdings</vt:lpstr>
      <vt:lpstr>微软雅黑</vt:lpstr>
      <vt:lpstr>Cambria Math</vt:lpstr>
      <vt:lpstr>Arial Unicode MS</vt:lpstr>
      <vt:lpstr>等线</vt:lpstr>
      <vt:lpstr>-apple-system</vt:lpstr>
      <vt:lpstr>ksdb</vt:lpstr>
      <vt:lpstr>Times New Roman</vt:lpstr>
      <vt:lpstr>楷体</vt:lpstr>
      <vt:lpstr>BatangChe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dc:creator>
  <cp:lastModifiedBy>xuwanru</cp:lastModifiedBy>
  <cp:revision>431</cp:revision>
  <dcterms:created xsi:type="dcterms:W3CDTF">2020-05-12T07:42:00Z</dcterms:created>
  <dcterms:modified xsi:type="dcterms:W3CDTF">2022-12-01T10:09:31Z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2D78B8B8E0C94FFB958601AA166F5458</vt:lpwstr>
  </property>
  <property fmtid="{D5CDD505-2E9C-101B-9397-08002B2CF9AE}" pid="3" name="KSOProductBuildVer">
    <vt:lpwstr>2052-11.1.0.12763</vt:lpwstr>
  </property>
</Properties>
</file>